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7" r:id="rId3"/>
    <p:sldId id="288" r:id="rId4"/>
    <p:sldId id="270" r:id="rId5"/>
    <p:sldId id="269" r:id="rId6"/>
    <p:sldId id="282" r:id="rId7"/>
    <p:sldId id="271" r:id="rId8"/>
    <p:sldId id="279" r:id="rId9"/>
    <p:sldId id="284" r:id="rId10"/>
    <p:sldId id="287" r:id="rId11"/>
    <p:sldId id="285" r:id="rId12"/>
    <p:sldId id="289" r:id="rId13"/>
    <p:sldId id="295" r:id="rId14"/>
    <p:sldId id="277" r:id="rId15"/>
    <p:sldId id="292" r:id="rId16"/>
    <p:sldId id="293" r:id="rId17"/>
    <p:sldId id="290" r:id="rId18"/>
    <p:sldId id="291" r:id="rId19"/>
    <p:sldId id="294" r:id="rId20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(AGRI)" initials="I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9900"/>
    <a:srgbClr val="008000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0343" autoAdjust="0"/>
  </p:normalViewPr>
  <p:slideViewPr>
    <p:cSldViewPr>
      <p:cViewPr>
        <p:scale>
          <a:sx n="75" d="100"/>
          <a:sy n="75" d="100"/>
        </p:scale>
        <p:origin x="-144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200" d="100"/>
          <a:sy n="200" d="100"/>
        </p:scale>
        <p:origin x="-1428" y="3768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3C8BC-FF0B-4FB9-B539-4C386545643F}" type="doc">
      <dgm:prSet loTypeId="urn:microsoft.com/office/officeart/2005/8/layout/cycle4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C16DA99D-F53E-4E10-B876-3803BDECC5DD}">
      <dgm:prSet custT="1"/>
      <dgm:spPr>
        <a:solidFill>
          <a:srgbClr val="0070C0"/>
        </a:solidFill>
      </dgm:spPr>
      <dgm:t>
        <a:bodyPr/>
        <a:lstStyle/>
        <a:p>
          <a:pPr algn="ctr" rtl="0"/>
          <a:r>
            <a:rPr lang="en-GB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Contribution to EU priorities and SDGs, Policy Coherence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9D8006-F3A2-42BA-BCCB-B06022601DDF}" type="parTrans" cxnId="{E36C87BC-1D9B-4478-9519-0A751E9228A8}">
      <dgm:prSet/>
      <dgm:spPr/>
      <dgm:t>
        <a:bodyPr/>
        <a:lstStyle/>
        <a:p>
          <a:endParaRPr lang="en-GB"/>
        </a:p>
      </dgm:t>
    </dgm:pt>
    <dgm:pt modelId="{2140AEF9-EE4E-4DE1-BEC0-550D7CEDDDB7}" type="sibTrans" cxnId="{E36C87BC-1D9B-4478-9519-0A751E9228A8}">
      <dgm:prSet/>
      <dgm:spPr/>
      <dgm:t>
        <a:bodyPr/>
        <a:lstStyle/>
        <a:p>
          <a:endParaRPr lang="en-GB"/>
        </a:p>
      </dgm:t>
    </dgm:pt>
    <dgm:pt modelId="{F0DF3EA1-6FB2-4F9B-AE2A-96C1EA65A463}">
      <dgm:prSet custT="1"/>
      <dgm:spPr/>
      <dgm:t>
        <a:bodyPr/>
        <a:lstStyle/>
        <a:p>
          <a:pPr algn="ctr" rtl="0"/>
          <a:r>
            <a:rPr lang="en-GB" sz="1400" b="1" dirty="0" smtClean="0">
              <a:latin typeface="Arial" panose="020B0604020202020204" pitchFamily="34" charset="0"/>
              <a:cs typeface="Arial" panose="020B0604020202020204" pitchFamily="34" charset="0"/>
            </a:rPr>
            <a:t>Subsidiarity / EU added value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FBB9E6-A902-4E8E-B070-C2FFB47F573D}" type="parTrans" cxnId="{5252BC58-7D10-4B17-95C1-B54C683DACDF}">
      <dgm:prSet/>
      <dgm:spPr/>
      <dgm:t>
        <a:bodyPr/>
        <a:lstStyle/>
        <a:p>
          <a:endParaRPr lang="en-GB"/>
        </a:p>
      </dgm:t>
    </dgm:pt>
    <dgm:pt modelId="{8CCDBCC7-EA1C-4226-826C-E0DA9E8738E5}" type="sibTrans" cxnId="{5252BC58-7D10-4B17-95C1-B54C683DACDF}">
      <dgm:prSet/>
      <dgm:spPr/>
      <dgm:t>
        <a:bodyPr/>
        <a:lstStyle/>
        <a:p>
          <a:endParaRPr lang="en-GB"/>
        </a:p>
      </dgm:t>
    </dgm:pt>
    <dgm:pt modelId="{40386572-7E0D-432B-BEBF-C1F4F48580D6}">
      <dgm:prSet custT="1"/>
      <dgm:spPr>
        <a:solidFill>
          <a:srgbClr val="7030A0"/>
        </a:solidFill>
      </dgm:spPr>
      <dgm:t>
        <a:bodyPr/>
        <a:lstStyle/>
        <a:p>
          <a:pPr algn="ctr" rtl="0"/>
          <a:r>
            <a:rPr lang="en-GB" sz="1400" b="1" dirty="0" smtClean="0">
              <a:latin typeface="Arial" panose="020B0604020202020204" pitchFamily="34" charset="0"/>
              <a:cs typeface="Arial" panose="020B0604020202020204" pitchFamily="34" charset="0"/>
            </a:rPr>
            <a:t>Simplification  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237645-472E-4221-9E62-C95320FC3E68}" type="parTrans" cxnId="{40E11534-D9AA-4EB1-A12B-6B66B1BBBBB1}">
      <dgm:prSet/>
      <dgm:spPr/>
      <dgm:t>
        <a:bodyPr/>
        <a:lstStyle/>
        <a:p>
          <a:endParaRPr lang="en-GB"/>
        </a:p>
      </dgm:t>
    </dgm:pt>
    <dgm:pt modelId="{00D19FE7-4880-4A17-826A-DF133D8898C0}" type="sibTrans" cxnId="{40E11534-D9AA-4EB1-A12B-6B66B1BBBBB1}">
      <dgm:prSet/>
      <dgm:spPr/>
      <dgm:t>
        <a:bodyPr/>
        <a:lstStyle/>
        <a:p>
          <a:endParaRPr lang="en-GB"/>
        </a:p>
      </dgm:t>
    </dgm:pt>
    <dgm:pt modelId="{E3050D32-BC59-42FB-96E1-EEC25DF776B3}">
      <dgm:prSet custT="1"/>
      <dgm:spPr>
        <a:solidFill>
          <a:srgbClr val="F4B138"/>
        </a:solidFill>
      </dgm:spPr>
      <dgm:t>
        <a:bodyPr/>
        <a:lstStyle/>
        <a:p>
          <a:pPr algn="ctr" rtl="0"/>
          <a:r>
            <a:rPr lang="fr-BE" sz="1400" b="1" dirty="0" smtClean="0">
              <a:latin typeface="Arial" panose="020B0604020202020204" pitchFamily="34" charset="0"/>
              <a:cs typeface="Arial" panose="020B0604020202020204" pitchFamily="34" charset="0"/>
            </a:rPr>
            <a:t>Budget </a:t>
          </a:r>
          <a:r>
            <a:rPr lang="fr-BE" sz="1400" b="1" dirty="0" err="1" smtClean="0">
              <a:latin typeface="Arial" panose="020B0604020202020204" pitchFamily="34" charset="0"/>
              <a:cs typeface="Arial" panose="020B0604020202020204" pitchFamily="34" charset="0"/>
            </a:rPr>
            <a:t>focused</a:t>
          </a:r>
          <a:r>
            <a:rPr lang="fr-BE" sz="1400" b="1" dirty="0" smtClean="0">
              <a:latin typeface="Arial" panose="020B0604020202020204" pitchFamily="34" charset="0"/>
              <a:cs typeface="Arial" panose="020B0604020202020204" pitchFamily="34" charset="0"/>
            </a:rPr>
            <a:t> on </a:t>
          </a:r>
          <a:r>
            <a:rPr lang="fr-BE" sz="1400" b="1" dirty="0" err="1" smtClean="0">
              <a:latin typeface="Arial" panose="020B0604020202020204" pitchFamily="34" charset="0"/>
              <a:cs typeface="Arial" panose="020B0604020202020204" pitchFamily="34" charset="0"/>
            </a:rPr>
            <a:t>results</a:t>
          </a:r>
          <a:endParaRPr lang="en-GB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05C28F-5516-4B75-A0D2-AC1EEC9D5466}" type="parTrans" cxnId="{F8C6DE55-7666-4FAF-971B-554B01324DDB}">
      <dgm:prSet/>
      <dgm:spPr/>
      <dgm:t>
        <a:bodyPr/>
        <a:lstStyle/>
        <a:p>
          <a:endParaRPr lang="en-GB"/>
        </a:p>
      </dgm:t>
    </dgm:pt>
    <dgm:pt modelId="{8991C800-9158-4429-8821-70C5B161790C}" type="sibTrans" cxnId="{F8C6DE55-7666-4FAF-971B-554B01324DDB}">
      <dgm:prSet/>
      <dgm:spPr/>
      <dgm:t>
        <a:bodyPr/>
        <a:lstStyle/>
        <a:p>
          <a:endParaRPr lang="en-GB"/>
        </a:p>
      </dgm:t>
    </dgm:pt>
    <dgm:pt modelId="{9C970AC5-DBC7-431C-9B1A-92823013A4B7}" type="pres">
      <dgm:prSet presAssocID="{C8E3C8BC-FF0B-4FB9-B539-4C386545643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AF4DAF-21E3-491D-B27E-38DFFA856281}" type="pres">
      <dgm:prSet presAssocID="{C8E3C8BC-FF0B-4FB9-B539-4C386545643F}" presName="children" presStyleCnt="0"/>
      <dgm:spPr/>
    </dgm:pt>
    <dgm:pt modelId="{7F1A20D1-49A9-43F6-9111-2E453B73C6F7}" type="pres">
      <dgm:prSet presAssocID="{C8E3C8BC-FF0B-4FB9-B539-4C386545643F}" presName="childPlaceholder" presStyleCnt="0"/>
      <dgm:spPr/>
    </dgm:pt>
    <dgm:pt modelId="{35FDBEC3-83CA-4554-9C5C-E35A91850145}" type="pres">
      <dgm:prSet presAssocID="{C8E3C8BC-FF0B-4FB9-B539-4C386545643F}" presName="circle" presStyleCnt="0"/>
      <dgm:spPr/>
    </dgm:pt>
    <dgm:pt modelId="{DA50A54E-62B2-490B-98AF-15835F33B9FF}" type="pres">
      <dgm:prSet presAssocID="{C8E3C8BC-FF0B-4FB9-B539-4C386545643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4EEDB6-8263-44CA-8CD1-ABB6BEF026E3}" type="pres">
      <dgm:prSet presAssocID="{C8E3C8BC-FF0B-4FB9-B539-4C386545643F}" presName="quadrant2" presStyleLbl="node1" presStyleIdx="1" presStyleCnt="4" custScaleX="10322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7784FF-18B1-4BD5-A0FF-C4226CE4C192}" type="pres">
      <dgm:prSet presAssocID="{C8E3C8BC-FF0B-4FB9-B539-4C386545643F}" presName="quadrant3" presStyleLbl="node1" presStyleIdx="2" presStyleCnt="4" custScaleX="104392" custLinFactNeighborX="-586" custLinFactNeighborY="-56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E31B58-F578-4703-BA65-2B934A52A488}" type="pres">
      <dgm:prSet presAssocID="{C8E3C8BC-FF0B-4FB9-B539-4C386545643F}" presName="quadrant4" presStyleLbl="node1" presStyleIdx="3" presStyleCnt="4" custLinFactNeighborX="266" custLinFactNeighborY="-13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09E7BC-B2DA-4B95-8F44-B25FD64273FB}" type="pres">
      <dgm:prSet presAssocID="{C8E3C8BC-FF0B-4FB9-B539-4C386545643F}" presName="quadrantPlaceholder" presStyleCnt="0"/>
      <dgm:spPr/>
    </dgm:pt>
    <dgm:pt modelId="{5097021F-63BE-445F-9171-D480AF56ED69}" type="pres">
      <dgm:prSet presAssocID="{C8E3C8BC-FF0B-4FB9-B539-4C386545643F}" presName="center1" presStyleLbl="fgShp" presStyleIdx="0" presStyleCnt="2"/>
      <dgm:spPr/>
    </dgm:pt>
    <dgm:pt modelId="{274FCE37-055A-45B9-8409-434B638AF544}" type="pres">
      <dgm:prSet presAssocID="{C8E3C8BC-FF0B-4FB9-B539-4C386545643F}" presName="center2" presStyleLbl="fgShp" presStyleIdx="1" presStyleCnt="2"/>
      <dgm:spPr/>
    </dgm:pt>
  </dgm:ptLst>
  <dgm:cxnLst>
    <dgm:cxn modelId="{D0592B17-63C3-45F1-AAA9-668955495968}" type="presOf" srcId="{E3050D32-BC59-42FB-96E1-EEC25DF776B3}" destId="{FDE31B58-F578-4703-BA65-2B934A52A488}" srcOrd="0" destOrd="0" presId="urn:microsoft.com/office/officeart/2005/8/layout/cycle4"/>
    <dgm:cxn modelId="{40E11534-D9AA-4EB1-A12B-6B66B1BBBBB1}" srcId="{C8E3C8BC-FF0B-4FB9-B539-4C386545643F}" destId="{40386572-7E0D-432B-BEBF-C1F4F48580D6}" srcOrd="2" destOrd="0" parTransId="{4D237645-472E-4221-9E62-C95320FC3E68}" sibTransId="{00D19FE7-4880-4A17-826A-DF133D8898C0}"/>
    <dgm:cxn modelId="{0F109165-A6C9-40FD-85D2-F39C0D82CA20}" type="presOf" srcId="{C16DA99D-F53E-4E10-B876-3803BDECC5DD}" destId="{DA50A54E-62B2-490B-98AF-15835F33B9FF}" srcOrd="0" destOrd="0" presId="urn:microsoft.com/office/officeart/2005/8/layout/cycle4"/>
    <dgm:cxn modelId="{ACAABF1C-6061-4488-A21B-1C1C692392C3}" type="presOf" srcId="{C8E3C8BC-FF0B-4FB9-B539-4C386545643F}" destId="{9C970AC5-DBC7-431C-9B1A-92823013A4B7}" srcOrd="0" destOrd="0" presId="urn:microsoft.com/office/officeart/2005/8/layout/cycle4"/>
    <dgm:cxn modelId="{5252BC58-7D10-4B17-95C1-B54C683DACDF}" srcId="{C8E3C8BC-FF0B-4FB9-B539-4C386545643F}" destId="{F0DF3EA1-6FB2-4F9B-AE2A-96C1EA65A463}" srcOrd="1" destOrd="0" parTransId="{CBFBB9E6-A902-4E8E-B070-C2FFB47F573D}" sibTransId="{8CCDBCC7-EA1C-4226-826C-E0DA9E8738E5}"/>
    <dgm:cxn modelId="{89FCD49C-1444-484F-90AF-69559F3CF65E}" type="presOf" srcId="{40386572-7E0D-432B-BEBF-C1F4F48580D6}" destId="{E77784FF-18B1-4BD5-A0FF-C4226CE4C192}" srcOrd="0" destOrd="0" presId="urn:microsoft.com/office/officeart/2005/8/layout/cycle4"/>
    <dgm:cxn modelId="{202A1477-0345-440F-A392-4CC4E1B7765A}" type="presOf" srcId="{F0DF3EA1-6FB2-4F9B-AE2A-96C1EA65A463}" destId="{C34EEDB6-8263-44CA-8CD1-ABB6BEF026E3}" srcOrd="0" destOrd="0" presId="urn:microsoft.com/office/officeart/2005/8/layout/cycle4"/>
    <dgm:cxn modelId="{E36C87BC-1D9B-4478-9519-0A751E9228A8}" srcId="{C8E3C8BC-FF0B-4FB9-B539-4C386545643F}" destId="{C16DA99D-F53E-4E10-B876-3803BDECC5DD}" srcOrd="0" destOrd="0" parTransId="{7A9D8006-F3A2-42BA-BCCB-B06022601DDF}" sibTransId="{2140AEF9-EE4E-4DE1-BEC0-550D7CEDDDB7}"/>
    <dgm:cxn modelId="{F8C6DE55-7666-4FAF-971B-554B01324DDB}" srcId="{C8E3C8BC-FF0B-4FB9-B539-4C386545643F}" destId="{E3050D32-BC59-42FB-96E1-EEC25DF776B3}" srcOrd="3" destOrd="0" parTransId="{6F05C28F-5516-4B75-A0D2-AC1EEC9D5466}" sibTransId="{8991C800-9158-4429-8821-70C5B161790C}"/>
    <dgm:cxn modelId="{CC110676-D773-4365-A0E7-B9DCCB43CC51}" type="presParOf" srcId="{9C970AC5-DBC7-431C-9B1A-92823013A4B7}" destId="{49AF4DAF-21E3-491D-B27E-38DFFA856281}" srcOrd="0" destOrd="0" presId="urn:microsoft.com/office/officeart/2005/8/layout/cycle4"/>
    <dgm:cxn modelId="{089C0B63-6F08-42F8-BA28-F873E8C0CF41}" type="presParOf" srcId="{49AF4DAF-21E3-491D-B27E-38DFFA856281}" destId="{7F1A20D1-49A9-43F6-9111-2E453B73C6F7}" srcOrd="0" destOrd="0" presId="urn:microsoft.com/office/officeart/2005/8/layout/cycle4"/>
    <dgm:cxn modelId="{D755EDCF-8203-4E63-8083-DA970AD270F8}" type="presParOf" srcId="{9C970AC5-DBC7-431C-9B1A-92823013A4B7}" destId="{35FDBEC3-83CA-4554-9C5C-E35A91850145}" srcOrd="1" destOrd="0" presId="urn:microsoft.com/office/officeart/2005/8/layout/cycle4"/>
    <dgm:cxn modelId="{C474DF39-DB7F-4877-AC6F-9C220FF851C3}" type="presParOf" srcId="{35FDBEC3-83CA-4554-9C5C-E35A91850145}" destId="{DA50A54E-62B2-490B-98AF-15835F33B9FF}" srcOrd="0" destOrd="0" presId="urn:microsoft.com/office/officeart/2005/8/layout/cycle4"/>
    <dgm:cxn modelId="{4D213325-AF50-4F21-BBB4-28E8EE4D9F59}" type="presParOf" srcId="{35FDBEC3-83CA-4554-9C5C-E35A91850145}" destId="{C34EEDB6-8263-44CA-8CD1-ABB6BEF026E3}" srcOrd="1" destOrd="0" presId="urn:microsoft.com/office/officeart/2005/8/layout/cycle4"/>
    <dgm:cxn modelId="{F5863539-50AC-4828-89F6-9DF1330AB5D3}" type="presParOf" srcId="{35FDBEC3-83CA-4554-9C5C-E35A91850145}" destId="{E77784FF-18B1-4BD5-A0FF-C4226CE4C192}" srcOrd="2" destOrd="0" presId="urn:microsoft.com/office/officeart/2005/8/layout/cycle4"/>
    <dgm:cxn modelId="{35CBCC95-1958-4351-A6CE-276579A236C4}" type="presParOf" srcId="{35FDBEC3-83CA-4554-9C5C-E35A91850145}" destId="{FDE31B58-F578-4703-BA65-2B934A52A488}" srcOrd="3" destOrd="0" presId="urn:microsoft.com/office/officeart/2005/8/layout/cycle4"/>
    <dgm:cxn modelId="{CE10B996-5053-430D-B2B8-A9135A2DAF36}" type="presParOf" srcId="{35FDBEC3-83CA-4554-9C5C-E35A91850145}" destId="{1509E7BC-B2DA-4B95-8F44-B25FD64273FB}" srcOrd="4" destOrd="0" presId="urn:microsoft.com/office/officeart/2005/8/layout/cycle4"/>
    <dgm:cxn modelId="{5AD6BFD5-273C-49BF-AA5F-7405364A52F3}" type="presParOf" srcId="{9C970AC5-DBC7-431C-9B1A-92823013A4B7}" destId="{5097021F-63BE-445F-9171-D480AF56ED69}" srcOrd="2" destOrd="0" presId="urn:microsoft.com/office/officeart/2005/8/layout/cycle4"/>
    <dgm:cxn modelId="{F7BC52F5-69BB-4FF8-BAA3-593516AAF356}" type="presParOf" srcId="{9C970AC5-DBC7-431C-9B1A-92823013A4B7}" destId="{274FCE37-055A-45B9-8409-434B638AF54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5EBDFB-FD6E-4EC8-8A28-99148335967A}" type="doc">
      <dgm:prSet loTypeId="urn:microsoft.com/office/officeart/2005/8/layout/l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6431686D-50DC-44F2-918F-5E16706C19E4}">
      <dgm:prSet custT="1"/>
      <dgm:spPr>
        <a:solidFill>
          <a:srgbClr val="0070C0"/>
        </a:solidFill>
      </dgm:spPr>
      <dgm:t>
        <a:bodyPr/>
        <a:lstStyle/>
        <a:p>
          <a:pPr rtl="0"/>
          <a:r>
            <a:rPr lang="en-GB" sz="1200" b="1" dirty="0" smtClean="0"/>
            <a:t>Economic</a:t>
          </a:r>
          <a:endParaRPr lang="en-GB" sz="1200" dirty="0"/>
        </a:p>
      </dgm:t>
    </dgm:pt>
    <dgm:pt modelId="{0D1F5AD7-B072-409B-AFD3-5A2A58B9EB55}" type="parTrans" cxnId="{A33DB21F-BD36-4DD3-A6E7-8D6A3A213A26}">
      <dgm:prSet/>
      <dgm:spPr/>
      <dgm:t>
        <a:bodyPr/>
        <a:lstStyle/>
        <a:p>
          <a:endParaRPr lang="en-GB"/>
        </a:p>
      </dgm:t>
    </dgm:pt>
    <dgm:pt modelId="{7C5BEC0B-A49A-4969-946B-B111B33A4685}" type="sibTrans" cxnId="{A33DB21F-BD36-4DD3-A6E7-8D6A3A213A26}">
      <dgm:prSet/>
      <dgm:spPr/>
      <dgm:t>
        <a:bodyPr/>
        <a:lstStyle/>
        <a:p>
          <a:endParaRPr lang="en-GB"/>
        </a:p>
      </dgm:t>
    </dgm:pt>
    <dgm:pt modelId="{44359D90-FB3F-47D6-97C7-75DB66B696F2}">
      <dgm:prSet custT="1"/>
      <dgm:spPr>
        <a:solidFill>
          <a:srgbClr val="CCECFF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fr-BE" sz="1400" dirty="0" smtClean="0">
              <a:solidFill>
                <a:srgbClr val="0070C0"/>
              </a:solidFill>
            </a:rPr>
            <a:t>Foster a smart and </a:t>
          </a:r>
          <a:r>
            <a:rPr lang="en-US" sz="1400" noProof="0" dirty="0" smtClean="0">
              <a:solidFill>
                <a:srgbClr val="0070C0"/>
              </a:solidFill>
            </a:rPr>
            <a:t>resilient agricultural sector</a:t>
          </a:r>
          <a:endParaRPr lang="en-US" sz="1400" noProof="0" dirty="0">
            <a:solidFill>
              <a:srgbClr val="0070C0"/>
            </a:solidFill>
          </a:endParaRPr>
        </a:p>
      </dgm:t>
    </dgm:pt>
    <dgm:pt modelId="{A3F65188-516C-4C2B-98FD-D2109D901596}" type="parTrans" cxnId="{3DCBEFAF-8EE1-44E1-B5AF-ACA3483FF81A}">
      <dgm:prSet/>
      <dgm:spPr/>
      <dgm:t>
        <a:bodyPr/>
        <a:lstStyle/>
        <a:p>
          <a:endParaRPr lang="en-GB"/>
        </a:p>
      </dgm:t>
    </dgm:pt>
    <dgm:pt modelId="{1623419E-9B6F-4650-86EA-235EDD834C78}" type="sibTrans" cxnId="{3DCBEFAF-8EE1-44E1-B5AF-ACA3483FF81A}">
      <dgm:prSet/>
      <dgm:spPr/>
      <dgm:t>
        <a:bodyPr/>
        <a:lstStyle/>
        <a:p>
          <a:endParaRPr lang="en-GB"/>
        </a:p>
      </dgm:t>
    </dgm:pt>
    <dgm:pt modelId="{CCB14077-80A2-4652-B1FB-7F4A5D1D4699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GB" b="1" dirty="0" smtClean="0"/>
            <a:t>Environmental</a:t>
          </a:r>
          <a:endParaRPr lang="en-GB" dirty="0"/>
        </a:p>
      </dgm:t>
    </dgm:pt>
    <dgm:pt modelId="{3E4F36BC-CF4B-48FE-8FD5-681CBC91B619}" type="parTrans" cxnId="{1928CBAF-0CAC-4E07-B296-84E5AFB1E3E1}">
      <dgm:prSet/>
      <dgm:spPr/>
      <dgm:t>
        <a:bodyPr/>
        <a:lstStyle/>
        <a:p>
          <a:endParaRPr lang="en-GB"/>
        </a:p>
      </dgm:t>
    </dgm:pt>
    <dgm:pt modelId="{ADD4B41C-2FDB-4A6E-B3C1-18D396E78796}" type="sibTrans" cxnId="{1928CBAF-0CAC-4E07-B296-84E5AFB1E3E1}">
      <dgm:prSet/>
      <dgm:spPr/>
      <dgm:t>
        <a:bodyPr/>
        <a:lstStyle/>
        <a:p>
          <a:endParaRPr lang="en-GB"/>
        </a:p>
      </dgm:t>
    </dgm:pt>
    <dgm:pt modelId="{3D9390F7-6772-4BE1-B0CA-D0E3BFBE1638}">
      <dgm:prSet custT="1"/>
      <dgm:spPr>
        <a:solidFill>
          <a:srgbClr val="CCFFCC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en-GB" sz="1400" dirty="0" smtClean="0">
              <a:solidFill>
                <a:srgbClr val="42A62A"/>
              </a:solidFill>
            </a:rPr>
            <a:t>Enhance environmental sustainability and </a:t>
          </a:r>
          <a:br>
            <a:rPr lang="en-GB" sz="1400" dirty="0" smtClean="0">
              <a:solidFill>
                <a:srgbClr val="42A62A"/>
              </a:solidFill>
            </a:rPr>
          </a:br>
          <a:r>
            <a:rPr lang="en-GB" sz="1400" dirty="0" smtClean="0">
              <a:solidFill>
                <a:srgbClr val="42A62A"/>
              </a:solidFill>
            </a:rPr>
            <a:t>climate-resilience</a:t>
          </a:r>
          <a:endParaRPr lang="en-GB" sz="1400" dirty="0">
            <a:solidFill>
              <a:srgbClr val="42A62A"/>
            </a:solidFill>
          </a:endParaRPr>
        </a:p>
      </dgm:t>
    </dgm:pt>
    <dgm:pt modelId="{E06AC6FB-3F8D-4909-8672-7F6D4F27C9CC}" type="parTrans" cxnId="{206577FB-C2B0-470F-89E5-10780EA329C2}">
      <dgm:prSet/>
      <dgm:spPr/>
      <dgm:t>
        <a:bodyPr/>
        <a:lstStyle/>
        <a:p>
          <a:endParaRPr lang="en-GB"/>
        </a:p>
      </dgm:t>
    </dgm:pt>
    <dgm:pt modelId="{E92CC169-F772-4469-9F9E-C726D47B6133}" type="sibTrans" cxnId="{206577FB-C2B0-470F-89E5-10780EA329C2}">
      <dgm:prSet/>
      <dgm:spPr/>
      <dgm:t>
        <a:bodyPr/>
        <a:lstStyle/>
        <a:p>
          <a:endParaRPr lang="en-GB"/>
        </a:p>
      </dgm:t>
    </dgm:pt>
    <dgm:pt modelId="{36322B61-BA81-4727-8DF0-CD0D5A8378C1}">
      <dgm:prSet custT="1"/>
      <dgm:spPr>
        <a:solidFill>
          <a:srgbClr val="FFFFCC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en-GB" sz="1400" dirty="0" smtClean="0">
              <a:solidFill>
                <a:srgbClr val="FFC000"/>
              </a:solidFill>
            </a:rPr>
            <a:t>Strengthen the socio-economic fabric of rural areas (including generational renewal) </a:t>
          </a:r>
          <a:endParaRPr lang="en-GB" sz="1400" dirty="0">
            <a:solidFill>
              <a:srgbClr val="FFC000"/>
            </a:solidFill>
          </a:endParaRPr>
        </a:p>
      </dgm:t>
    </dgm:pt>
    <dgm:pt modelId="{9422883E-DAF7-4B14-9718-F4F89381F3E9}" type="sibTrans" cxnId="{CA5A9461-1354-46B2-8F56-7D0F8B7EC474}">
      <dgm:prSet/>
      <dgm:spPr/>
      <dgm:t>
        <a:bodyPr/>
        <a:lstStyle/>
        <a:p>
          <a:endParaRPr lang="en-GB"/>
        </a:p>
      </dgm:t>
    </dgm:pt>
    <dgm:pt modelId="{735C60ED-5476-4D06-84E0-3AD9F73181E7}" type="parTrans" cxnId="{CA5A9461-1354-46B2-8F56-7D0F8B7EC474}">
      <dgm:prSet/>
      <dgm:spPr/>
      <dgm:t>
        <a:bodyPr/>
        <a:lstStyle/>
        <a:p>
          <a:endParaRPr lang="en-GB"/>
        </a:p>
      </dgm:t>
    </dgm:pt>
    <dgm:pt modelId="{E7797A7E-50DA-4DE4-A548-BE27FE6A8928}">
      <dgm:prSet/>
      <dgm:spPr>
        <a:solidFill>
          <a:srgbClr val="FFC000"/>
        </a:solidFill>
      </dgm:spPr>
      <dgm:t>
        <a:bodyPr/>
        <a:lstStyle/>
        <a:p>
          <a:pPr rtl="0"/>
          <a:r>
            <a:rPr lang="fr-BE" b="1" dirty="0" smtClean="0"/>
            <a:t>Social</a:t>
          </a:r>
          <a:endParaRPr lang="en-GB" b="1" dirty="0"/>
        </a:p>
      </dgm:t>
    </dgm:pt>
    <dgm:pt modelId="{B3BB4A76-63A2-4E90-A195-872B65A18055}" type="sibTrans" cxnId="{7D9CFB17-266C-4C2F-B72A-2F554E2E6DBD}">
      <dgm:prSet/>
      <dgm:spPr/>
      <dgm:t>
        <a:bodyPr/>
        <a:lstStyle/>
        <a:p>
          <a:endParaRPr lang="en-GB"/>
        </a:p>
      </dgm:t>
    </dgm:pt>
    <dgm:pt modelId="{8C9C5397-ED15-4795-B590-9A4D179805E8}" type="parTrans" cxnId="{7D9CFB17-266C-4C2F-B72A-2F554E2E6DBD}">
      <dgm:prSet/>
      <dgm:spPr/>
      <dgm:t>
        <a:bodyPr/>
        <a:lstStyle/>
        <a:p>
          <a:endParaRPr lang="en-GB"/>
        </a:p>
      </dgm:t>
    </dgm:pt>
    <dgm:pt modelId="{BAD6D150-3857-4CB9-9D3D-F62876339F5E}" type="pres">
      <dgm:prSet presAssocID="{485EBDFB-FD6E-4EC8-8A28-99148335967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7023AA4-2045-437D-B4E8-74B3C2228897}" type="pres">
      <dgm:prSet presAssocID="{6431686D-50DC-44F2-918F-5E16706C19E4}" presName="horFlow" presStyleCnt="0"/>
      <dgm:spPr/>
    </dgm:pt>
    <dgm:pt modelId="{FD4FD465-F97E-4B21-85B2-1C7FB623CF49}" type="pres">
      <dgm:prSet presAssocID="{6431686D-50DC-44F2-918F-5E16706C19E4}" presName="bigChev" presStyleLbl="node1" presStyleIdx="0" presStyleCnt="3" custScaleX="160258" custScaleY="178513"/>
      <dgm:spPr/>
      <dgm:t>
        <a:bodyPr/>
        <a:lstStyle/>
        <a:p>
          <a:endParaRPr lang="en-GB"/>
        </a:p>
      </dgm:t>
    </dgm:pt>
    <dgm:pt modelId="{7C099108-64A8-4488-B2C6-4A3B47A46A96}" type="pres">
      <dgm:prSet presAssocID="{A3F65188-516C-4C2B-98FD-D2109D901596}" presName="parTrans" presStyleCnt="0"/>
      <dgm:spPr/>
    </dgm:pt>
    <dgm:pt modelId="{81EF899B-4323-4353-830E-DC90543E1380}" type="pres">
      <dgm:prSet presAssocID="{44359D90-FB3F-47D6-97C7-75DB66B696F2}" presName="node" presStyleLbl="alignAccFollowNode1" presStyleIdx="0" presStyleCnt="3" custScaleX="293321" custScaleY="199013" custLinFactNeighborX="-883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28DB87-27F8-47E4-A93C-B0639D6FF08C}" type="pres">
      <dgm:prSet presAssocID="{6431686D-50DC-44F2-918F-5E16706C19E4}" presName="vSp" presStyleCnt="0"/>
      <dgm:spPr/>
    </dgm:pt>
    <dgm:pt modelId="{6DF79C14-80FA-4FF9-912C-A301011EE2FC}" type="pres">
      <dgm:prSet presAssocID="{CCB14077-80A2-4652-B1FB-7F4A5D1D4699}" presName="horFlow" presStyleCnt="0"/>
      <dgm:spPr/>
    </dgm:pt>
    <dgm:pt modelId="{C3B56156-D0D4-4A7F-A9E7-998D7D2CD4B4}" type="pres">
      <dgm:prSet presAssocID="{CCB14077-80A2-4652-B1FB-7F4A5D1D4699}" presName="bigChev" presStyleLbl="node1" presStyleIdx="1" presStyleCnt="3" custScaleX="160258" custScaleY="178513"/>
      <dgm:spPr/>
      <dgm:t>
        <a:bodyPr/>
        <a:lstStyle/>
        <a:p>
          <a:endParaRPr lang="en-GB"/>
        </a:p>
      </dgm:t>
    </dgm:pt>
    <dgm:pt modelId="{B19BD904-2430-43F1-A558-B2692E83EFE6}" type="pres">
      <dgm:prSet presAssocID="{E06AC6FB-3F8D-4909-8672-7F6D4F27C9CC}" presName="parTrans" presStyleCnt="0"/>
      <dgm:spPr/>
    </dgm:pt>
    <dgm:pt modelId="{93D0E66A-434B-4952-A8FB-AF05013562EF}" type="pres">
      <dgm:prSet presAssocID="{3D9390F7-6772-4BE1-B0CA-D0E3BFBE1638}" presName="node" presStyleLbl="alignAccFollowNode1" presStyleIdx="1" presStyleCnt="3" custScaleX="296077" custScaleY="178513" custLinFactNeighborX="-88394" custLinFactNeighborY="-2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76FB75-138C-4F42-8500-A2EFCB3C566F}" type="pres">
      <dgm:prSet presAssocID="{CCB14077-80A2-4652-B1FB-7F4A5D1D4699}" presName="vSp" presStyleCnt="0"/>
      <dgm:spPr/>
    </dgm:pt>
    <dgm:pt modelId="{6F4D6703-D837-4198-B1EF-E1A4470616BC}" type="pres">
      <dgm:prSet presAssocID="{E7797A7E-50DA-4DE4-A548-BE27FE6A8928}" presName="horFlow" presStyleCnt="0"/>
      <dgm:spPr/>
    </dgm:pt>
    <dgm:pt modelId="{6721BB8E-D8A6-442E-AE9A-8D059C2DDB8D}" type="pres">
      <dgm:prSet presAssocID="{E7797A7E-50DA-4DE4-A548-BE27FE6A8928}" presName="bigChev" presStyleLbl="node1" presStyleIdx="2" presStyleCnt="3" custScaleX="160258" custScaleY="178513"/>
      <dgm:spPr/>
      <dgm:t>
        <a:bodyPr/>
        <a:lstStyle/>
        <a:p>
          <a:endParaRPr lang="en-GB"/>
        </a:p>
      </dgm:t>
    </dgm:pt>
    <dgm:pt modelId="{4CD82DDA-BC75-4A01-89FE-C224EE4611C3}" type="pres">
      <dgm:prSet presAssocID="{735C60ED-5476-4D06-84E0-3AD9F73181E7}" presName="parTrans" presStyleCnt="0"/>
      <dgm:spPr/>
    </dgm:pt>
    <dgm:pt modelId="{0D219172-BF83-4FDE-8C10-315F60A48E4B}" type="pres">
      <dgm:prSet presAssocID="{36322B61-BA81-4727-8DF0-CD0D5A8378C1}" presName="node" presStyleLbl="alignAccFollowNode1" presStyleIdx="2" presStyleCnt="3" custScaleX="307359" custScaleY="178513" custLinFactNeighborX="-88394" custLinFactNeighborY="-35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EBAE0CB-E61C-401B-BA61-7FE8E14AFF0A}" type="presOf" srcId="{36322B61-BA81-4727-8DF0-CD0D5A8378C1}" destId="{0D219172-BF83-4FDE-8C10-315F60A48E4B}" srcOrd="0" destOrd="0" presId="urn:microsoft.com/office/officeart/2005/8/layout/lProcess3"/>
    <dgm:cxn modelId="{7D9CFB17-266C-4C2F-B72A-2F554E2E6DBD}" srcId="{485EBDFB-FD6E-4EC8-8A28-99148335967A}" destId="{E7797A7E-50DA-4DE4-A548-BE27FE6A8928}" srcOrd="2" destOrd="0" parTransId="{8C9C5397-ED15-4795-B590-9A4D179805E8}" sibTransId="{B3BB4A76-63A2-4E90-A195-872B65A18055}"/>
    <dgm:cxn modelId="{CA5A9461-1354-46B2-8F56-7D0F8B7EC474}" srcId="{E7797A7E-50DA-4DE4-A548-BE27FE6A8928}" destId="{36322B61-BA81-4727-8DF0-CD0D5A8378C1}" srcOrd="0" destOrd="0" parTransId="{735C60ED-5476-4D06-84E0-3AD9F73181E7}" sibTransId="{9422883E-DAF7-4B14-9718-F4F89381F3E9}"/>
    <dgm:cxn modelId="{7FA8BB2D-D704-4D39-9788-66ADCC2A5CFC}" type="presOf" srcId="{3D9390F7-6772-4BE1-B0CA-D0E3BFBE1638}" destId="{93D0E66A-434B-4952-A8FB-AF05013562EF}" srcOrd="0" destOrd="0" presId="urn:microsoft.com/office/officeart/2005/8/layout/lProcess3"/>
    <dgm:cxn modelId="{3DCBEFAF-8EE1-44E1-B5AF-ACA3483FF81A}" srcId="{6431686D-50DC-44F2-918F-5E16706C19E4}" destId="{44359D90-FB3F-47D6-97C7-75DB66B696F2}" srcOrd="0" destOrd="0" parTransId="{A3F65188-516C-4C2B-98FD-D2109D901596}" sibTransId="{1623419E-9B6F-4650-86EA-235EDD834C78}"/>
    <dgm:cxn modelId="{0CBAAF9B-9080-4AAB-9A67-4E0B83A9B67E}" type="presOf" srcId="{6431686D-50DC-44F2-918F-5E16706C19E4}" destId="{FD4FD465-F97E-4B21-85B2-1C7FB623CF49}" srcOrd="0" destOrd="0" presId="urn:microsoft.com/office/officeart/2005/8/layout/lProcess3"/>
    <dgm:cxn modelId="{77357F22-7EE7-4EC5-BF72-1CC4A5AA5C09}" type="presOf" srcId="{E7797A7E-50DA-4DE4-A548-BE27FE6A8928}" destId="{6721BB8E-D8A6-442E-AE9A-8D059C2DDB8D}" srcOrd="0" destOrd="0" presId="urn:microsoft.com/office/officeart/2005/8/layout/lProcess3"/>
    <dgm:cxn modelId="{1928CBAF-0CAC-4E07-B296-84E5AFB1E3E1}" srcId="{485EBDFB-FD6E-4EC8-8A28-99148335967A}" destId="{CCB14077-80A2-4652-B1FB-7F4A5D1D4699}" srcOrd="1" destOrd="0" parTransId="{3E4F36BC-CF4B-48FE-8FD5-681CBC91B619}" sibTransId="{ADD4B41C-2FDB-4A6E-B3C1-18D396E78796}"/>
    <dgm:cxn modelId="{206577FB-C2B0-470F-89E5-10780EA329C2}" srcId="{CCB14077-80A2-4652-B1FB-7F4A5D1D4699}" destId="{3D9390F7-6772-4BE1-B0CA-D0E3BFBE1638}" srcOrd="0" destOrd="0" parTransId="{E06AC6FB-3F8D-4909-8672-7F6D4F27C9CC}" sibTransId="{E92CC169-F772-4469-9F9E-C726D47B6133}"/>
    <dgm:cxn modelId="{FD50D4B8-7502-4086-AADE-858265CEDB6A}" type="presOf" srcId="{485EBDFB-FD6E-4EC8-8A28-99148335967A}" destId="{BAD6D150-3857-4CB9-9D3D-F62876339F5E}" srcOrd="0" destOrd="0" presId="urn:microsoft.com/office/officeart/2005/8/layout/lProcess3"/>
    <dgm:cxn modelId="{A33DB21F-BD36-4DD3-A6E7-8D6A3A213A26}" srcId="{485EBDFB-FD6E-4EC8-8A28-99148335967A}" destId="{6431686D-50DC-44F2-918F-5E16706C19E4}" srcOrd="0" destOrd="0" parTransId="{0D1F5AD7-B072-409B-AFD3-5A2A58B9EB55}" sibTransId="{7C5BEC0B-A49A-4969-946B-B111B33A4685}"/>
    <dgm:cxn modelId="{BB5D1EE9-47CE-45EA-834F-FF529C8DBDF1}" type="presOf" srcId="{CCB14077-80A2-4652-B1FB-7F4A5D1D4699}" destId="{C3B56156-D0D4-4A7F-A9E7-998D7D2CD4B4}" srcOrd="0" destOrd="0" presId="urn:microsoft.com/office/officeart/2005/8/layout/lProcess3"/>
    <dgm:cxn modelId="{A673995F-2143-4FE8-8405-7DE8EF366FB5}" type="presOf" srcId="{44359D90-FB3F-47D6-97C7-75DB66B696F2}" destId="{81EF899B-4323-4353-830E-DC90543E1380}" srcOrd="0" destOrd="0" presId="urn:microsoft.com/office/officeart/2005/8/layout/lProcess3"/>
    <dgm:cxn modelId="{78D91D28-FDC9-44FE-876A-BBFCA310EC33}" type="presParOf" srcId="{BAD6D150-3857-4CB9-9D3D-F62876339F5E}" destId="{E7023AA4-2045-437D-B4E8-74B3C2228897}" srcOrd="0" destOrd="0" presId="urn:microsoft.com/office/officeart/2005/8/layout/lProcess3"/>
    <dgm:cxn modelId="{74B8BF7A-3128-4127-BDC6-E8959D772AB1}" type="presParOf" srcId="{E7023AA4-2045-437D-B4E8-74B3C2228897}" destId="{FD4FD465-F97E-4B21-85B2-1C7FB623CF49}" srcOrd="0" destOrd="0" presId="urn:microsoft.com/office/officeart/2005/8/layout/lProcess3"/>
    <dgm:cxn modelId="{EFE6DE70-E8D5-432E-99A7-0CCD5D141126}" type="presParOf" srcId="{E7023AA4-2045-437D-B4E8-74B3C2228897}" destId="{7C099108-64A8-4488-B2C6-4A3B47A46A96}" srcOrd="1" destOrd="0" presId="urn:microsoft.com/office/officeart/2005/8/layout/lProcess3"/>
    <dgm:cxn modelId="{4854F6E7-BC83-46FD-A684-802F16043BB0}" type="presParOf" srcId="{E7023AA4-2045-437D-B4E8-74B3C2228897}" destId="{81EF899B-4323-4353-830E-DC90543E1380}" srcOrd="2" destOrd="0" presId="urn:microsoft.com/office/officeart/2005/8/layout/lProcess3"/>
    <dgm:cxn modelId="{CFF24249-D888-4E11-8F1F-575234F75D80}" type="presParOf" srcId="{BAD6D150-3857-4CB9-9D3D-F62876339F5E}" destId="{B828DB87-27F8-47E4-A93C-B0639D6FF08C}" srcOrd="1" destOrd="0" presId="urn:microsoft.com/office/officeart/2005/8/layout/lProcess3"/>
    <dgm:cxn modelId="{2235F18A-B43E-4531-B7BD-5577D3868DD7}" type="presParOf" srcId="{BAD6D150-3857-4CB9-9D3D-F62876339F5E}" destId="{6DF79C14-80FA-4FF9-912C-A301011EE2FC}" srcOrd="2" destOrd="0" presId="urn:microsoft.com/office/officeart/2005/8/layout/lProcess3"/>
    <dgm:cxn modelId="{4C624008-4FA9-483F-88EA-FEE4A3ACA9A4}" type="presParOf" srcId="{6DF79C14-80FA-4FF9-912C-A301011EE2FC}" destId="{C3B56156-D0D4-4A7F-A9E7-998D7D2CD4B4}" srcOrd="0" destOrd="0" presId="urn:microsoft.com/office/officeart/2005/8/layout/lProcess3"/>
    <dgm:cxn modelId="{F36BED31-939D-49E4-B76E-EE085D1A3AD5}" type="presParOf" srcId="{6DF79C14-80FA-4FF9-912C-A301011EE2FC}" destId="{B19BD904-2430-43F1-A558-B2692E83EFE6}" srcOrd="1" destOrd="0" presId="urn:microsoft.com/office/officeart/2005/8/layout/lProcess3"/>
    <dgm:cxn modelId="{B1B49B8E-0D6D-446F-9505-F0499CA7A354}" type="presParOf" srcId="{6DF79C14-80FA-4FF9-912C-A301011EE2FC}" destId="{93D0E66A-434B-4952-A8FB-AF05013562EF}" srcOrd="2" destOrd="0" presId="urn:microsoft.com/office/officeart/2005/8/layout/lProcess3"/>
    <dgm:cxn modelId="{D88ED73E-7BA2-4206-8DDE-D47C77786D1A}" type="presParOf" srcId="{BAD6D150-3857-4CB9-9D3D-F62876339F5E}" destId="{EB76FB75-138C-4F42-8500-A2EFCB3C566F}" srcOrd="3" destOrd="0" presId="urn:microsoft.com/office/officeart/2005/8/layout/lProcess3"/>
    <dgm:cxn modelId="{156580C8-0F23-452A-80AC-0A15AB1D3C36}" type="presParOf" srcId="{BAD6D150-3857-4CB9-9D3D-F62876339F5E}" destId="{6F4D6703-D837-4198-B1EF-E1A4470616BC}" srcOrd="4" destOrd="0" presId="urn:microsoft.com/office/officeart/2005/8/layout/lProcess3"/>
    <dgm:cxn modelId="{B2065523-0378-47C0-80D9-8670465D6225}" type="presParOf" srcId="{6F4D6703-D837-4198-B1EF-E1A4470616BC}" destId="{6721BB8E-D8A6-442E-AE9A-8D059C2DDB8D}" srcOrd="0" destOrd="0" presId="urn:microsoft.com/office/officeart/2005/8/layout/lProcess3"/>
    <dgm:cxn modelId="{813B6256-9D39-461A-ADAD-CAB8280D3E17}" type="presParOf" srcId="{6F4D6703-D837-4198-B1EF-E1A4470616BC}" destId="{4CD82DDA-BC75-4A01-89FE-C224EE4611C3}" srcOrd="1" destOrd="0" presId="urn:microsoft.com/office/officeart/2005/8/layout/lProcess3"/>
    <dgm:cxn modelId="{42E3F75F-42C4-4500-B606-419C9171BBE0}" type="presParOf" srcId="{6F4D6703-D837-4198-B1EF-E1A4470616BC}" destId="{0D219172-BF83-4FDE-8C10-315F60A48E4B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0A54E-62B2-490B-98AF-15835F33B9FF}">
      <dsp:nvSpPr>
        <dsp:cNvPr id="0" name=""/>
        <dsp:cNvSpPr/>
      </dsp:nvSpPr>
      <dsp:spPr>
        <a:xfrm>
          <a:off x="1644640" y="335030"/>
          <a:ext cx="2545054" cy="2545054"/>
        </a:xfrm>
        <a:prstGeom prst="pieWedg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Contribution to EU priorities and SDGs, Policy Coherence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90069" y="1080459"/>
        <a:ext cx="1799625" cy="1799625"/>
      </dsp:txXfrm>
    </dsp:sp>
    <dsp:sp modelId="{C34EEDB6-8263-44CA-8CD1-ABB6BEF026E3}">
      <dsp:nvSpPr>
        <dsp:cNvPr id="0" name=""/>
        <dsp:cNvSpPr/>
      </dsp:nvSpPr>
      <dsp:spPr>
        <a:xfrm rot="5400000">
          <a:off x="4307249" y="294054"/>
          <a:ext cx="2545054" cy="2627004"/>
        </a:xfrm>
        <a:prstGeom prst="pieWedge">
          <a:avLst/>
        </a:prstGeom>
        <a:gradFill rotWithShape="0">
          <a:gsLst>
            <a:gs pos="0">
              <a:schemeClr val="accent2">
                <a:hueOff val="-4800000"/>
                <a:satOff val="-16668"/>
                <a:lumOff val="2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4800000"/>
                <a:satOff val="-16668"/>
                <a:lumOff val="2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4800000"/>
                <a:satOff val="-16668"/>
                <a:lumOff val="2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Subsidiarity / EU added value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266275" y="1080458"/>
        <a:ext cx="1857572" cy="1799625"/>
      </dsp:txXfrm>
    </dsp:sp>
    <dsp:sp modelId="{E77784FF-18B1-4BD5-A0FF-C4226CE4C192}">
      <dsp:nvSpPr>
        <dsp:cNvPr id="0" name=""/>
        <dsp:cNvSpPr/>
      </dsp:nvSpPr>
      <dsp:spPr>
        <a:xfrm rot="10800000">
          <a:off x="4236445" y="2983310"/>
          <a:ext cx="2656832" cy="2545054"/>
        </a:xfrm>
        <a:prstGeom prst="pieWedge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Simplification  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236445" y="2983310"/>
        <a:ext cx="1878664" cy="1799625"/>
      </dsp:txXfrm>
    </dsp:sp>
    <dsp:sp modelId="{FDE31B58-F578-4703-BA65-2B934A52A488}">
      <dsp:nvSpPr>
        <dsp:cNvPr id="0" name=""/>
        <dsp:cNvSpPr/>
      </dsp:nvSpPr>
      <dsp:spPr>
        <a:xfrm rot="16200000">
          <a:off x="1651410" y="2964553"/>
          <a:ext cx="2545054" cy="2545054"/>
        </a:xfrm>
        <a:prstGeom prst="pieWedge">
          <a:avLst/>
        </a:prstGeom>
        <a:solidFill>
          <a:srgbClr val="F4B13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Budget </a:t>
          </a:r>
          <a:r>
            <a:rPr lang="fr-BE" sz="14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focused</a:t>
          </a:r>
          <a:r>
            <a:rPr lang="fr-BE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on </a:t>
          </a:r>
          <a:r>
            <a:rPr lang="fr-BE" sz="14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results</a:t>
          </a:r>
          <a:endParaRPr lang="en-GB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2396839" y="2964553"/>
        <a:ext cx="1799625" cy="1799625"/>
      </dsp:txXfrm>
    </dsp:sp>
    <dsp:sp modelId="{5097021F-63BE-445F-9171-D480AF56ED69}">
      <dsp:nvSpPr>
        <dsp:cNvPr id="0" name=""/>
        <dsp:cNvSpPr/>
      </dsp:nvSpPr>
      <dsp:spPr>
        <a:xfrm>
          <a:off x="3809112" y="2409866"/>
          <a:ext cx="878719" cy="76410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74FCE37-055A-45B9-8409-434B638AF544}">
      <dsp:nvSpPr>
        <dsp:cNvPr id="0" name=""/>
        <dsp:cNvSpPr/>
      </dsp:nvSpPr>
      <dsp:spPr>
        <a:xfrm rot="10800000">
          <a:off x="3809112" y="2703752"/>
          <a:ext cx="878719" cy="76410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FD465-F97E-4B21-85B2-1C7FB623CF49}">
      <dsp:nvSpPr>
        <dsp:cNvPr id="0" name=""/>
        <dsp:cNvSpPr/>
      </dsp:nvSpPr>
      <dsp:spPr>
        <a:xfrm>
          <a:off x="3115" y="92935"/>
          <a:ext cx="2578718" cy="1148984"/>
        </a:xfrm>
        <a:prstGeom prst="chevr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Economic</a:t>
          </a:r>
          <a:endParaRPr lang="en-GB" sz="1200" kern="1200" dirty="0"/>
        </a:p>
      </dsp:txBody>
      <dsp:txXfrm>
        <a:off x="577607" y="92935"/>
        <a:ext cx="1429734" cy="1148984"/>
      </dsp:txXfrm>
    </dsp:sp>
    <dsp:sp modelId="{81EF899B-4323-4353-830E-DC90543E1380}">
      <dsp:nvSpPr>
        <dsp:cNvPr id="0" name=""/>
        <dsp:cNvSpPr/>
      </dsp:nvSpPr>
      <dsp:spPr>
        <a:xfrm>
          <a:off x="2187744" y="135841"/>
          <a:ext cx="3917468" cy="1063172"/>
        </a:xfrm>
        <a:prstGeom prst="chevron">
          <a:avLst/>
        </a:prstGeom>
        <a:solidFill>
          <a:srgbClr val="CCECFF">
            <a:alpha val="8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070C0"/>
              </a:solidFill>
            </a:rPr>
            <a:t>Foster a smart and </a:t>
          </a:r>
          <a:r>
            <a:rPr lang="en-US" sz="1400" kern="1200" noProof="0" dirty="0" smtClean="0">
              <a:solidFill>
                <a:srgbClr val="0070C0"/>
              </a:solidFill>
            </a:rPr>
            <a:t>resilient agricultural sector</a:t>
          </a:r>
          <a:endParaRPr lang="en-US" sz="1400" kern="1200" noProof="0" dirty="0">
            <a:solidFill>
              <a:srgbClr val="0070C0"/>
            </a:solidFill>
          </a:endParaRPr>
        </a:p>
      </dsp:txBody>
      <dsp:txXfrm>
        <a:off x="2719330" y="135841"/>
        <a:ext cx="2854296" cy="1063172"/>
      </dsp:txXfrm>
    </dsp:sp>
    <dsp:sp modelId="{C3B56156-D0D4-4A7F-A9E7-998D7D2CD4B4}">
      <dsp:nvSpPr>
        <dsp:cNvPr id="0" name=""/>
        <dsp:cNvSpPr/>
      </dsp:nvSpPr>
      <dsp:spPr>
        <a:xfrm>
          <a:off x="3115" y="1332029"/>
          <a:ext cx="2578718" cy="1148984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Environmental</a:t>
          </a:r>
          <a:endParaRPr lang="en-GB" sz="1300" kern="1200" dirty="0"/>
        </a:p>
      </dsp:txBody>
      <dsp:txXfrm>
        <a:off x="577607" y="1332029"/>
        <a:ext cx="1429734" cy="1148984"/>
      </dsp:txXfrm>
    </dsp:sp>
    <dsp:sp modelId="{93D0E66A-434B-4952-A8FB-AF05013562EF}">
      <dsp:nvSpPr>
        <dsp:cNvPr id="0" name=""/>
        <dsp:cNvSpPr/>
      </dsp:nvSpPr>
      <dsp:spPr>
        <a:xfrm>
          <a:off x="2187744" y="1428117"/>
          <a:ext cx="3954276" cy="953656"/>
        </a:xfrm>
        <a:prstGeom prst="chevron">
          <a:avLst/>
        </a:prstGeom>
        <a:solidFill>
          <a:srgbClr val="CCFFCC">
            <a:alpha val="8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42A62A"/>
              </a:solidFill>
            </a:rPr>
            <a:t>Enhance environmental sustainability and </a:t>
          </a:r>
          <a:br>
            <a:rPr lang="en-GB" sz="1400" kern="1200" dirty="0" smtClean="0">
              <a:solidFill>
                <a:srgbClr val="42A62A"/>
              </a:solidFill>
            </a:rPr>
          </a:br>
          <a:r>
            <a:rPr lang="en-GB" sz="1400" kern="1200" dirty="0" smtClean="0">
              <a:solidFill>
                <a:srgbClr val="42A62A"/>
              </a:solidFill>
            </a:rPr>
            <a:t>climate-resilience</a:t>
          </a:r>
          <a:endParaRPr lang="en-GB" sz="1400" kern="1200" dirty="0">
            <a:solidFill>
              <a:srgbClr val="42A62A"/>
            </a:solidFill>
          </a:endParaRPr>
        </a:p>
      </dsp:txBody>
      <dsp:txXfrm>
        <a:off x="2664572" y="1428117"/>
        <a:ext cx="3000620" cy="953656"/>
      </dsp:txXfrm>
    </dsp:sp>
    <dsp:sp modelId="{6721BB8E-D8A6-442E-AE9A-8D059C2DDB8D}">
      <dsp:nvSpPr>
        <dsp:cNvPr id="0" name=""/>
        <dsp:cNvSpPr/>
      </dsp:nvSpPr>
      <dsp:spPr>
        <a:xfrm>
          <a:off x="3115" y="2571123"/>
          <a:ext cx="2578718" cy="1148984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300" b="1" kern="1200" dirty="0" smtClean="0"/>
            <a:t>Social</a:t>
          </a:r>
          <a:endParaRPr lang="en-GB" sz="1300" b="1" kern="1200" dirty="0"/>
        </a:p>
      </dsp:txBody>
      <dsp:txXfrm>
        <a:off x="577607" y="2571123"/>
        <a:ext cx="1429734" cy="1148984"/>
      </dsp:txXfrm>
    </dsp:sp>
    <dsp:sp modelId="{0D219172-BF83-4FDE-8C10-315F60A48E4B}">
      <dsp:nvSpPr>
        <dsp:cNvPr id="0" name=""/>
        <dsp:cNvSpPr/>
      </dsp:nvSpPr>
      <dsp:spPr>
        <a:xfrm>
          <a:off x="2187744" y="2649955"/>
          <a:ext cx="4104953" cy="953656"/>
        </a:xfrm>
        <a:prstGeom prst="chevron">
          <a:avLst/>
        </a:prstGeom>
        <a:solidFill>
          <a:srgbClr val="FFFFCC">
            <a:alpha val="8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FFC000"/>
              </a:solidFill>
            </a:rPr>
            <a:t>Strengthen the socio-economic fabric of rural areas (including generational renewal) </a:t>
          </a:r>
          <a:endParaRPr lang="en-GB" sz="1400" kern="1200" dirty="0">
            <a:solidFill>
              <a:srgbClr val="FFC000"/>
            </a:solidFill>
          </a:endParaRPr>
        </a:p>
      </dsp:txBody>
      <dsp:txXfrm>
        <a:off x="2664572" y="2649955"/>
        <a:ext cx="3151297" cy="953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65681F3-6813-45EA-BD7A-E838174BF7F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0829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85EE7D8-4E95-49F2-B202-5CD5AFDCE9A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160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9372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E541C7-2A67-4CC3-A309-6920E6BA4F81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057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6516" indent="-226516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8297-96A2-4708-ADAF-5C713B1A270E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0894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E541C7-2A67-4CC3-A309-6920E6BA4F81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521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E541C7-2A67-4CC3-A309-6920E6BA4F81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724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3782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EE7D8-4E95-49F2-B202-5CD5AFDCE9A9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4676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6C47D7B9-5AAA-4B70-AC63-AEE42160EF07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63238-4012-4479-A9CB-F41636558C7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626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24F22-AA42-41A4-83F9-CE4559ED8F7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2445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08474"/>
            <a:ext cx="9145475" cy="1204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69" y="5984616"/>
            <a:ext cx="2644689" cy="87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102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FE22F-A1B4-481A-B7EC-90A83A4B2D8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218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AAA17-7DCD-42E3-AECA-0B3472C120A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076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CB035-537D-4706-B2FE-0C843B36AF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008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0A5DE-6CD9-4662-ADCA-3D50F1D3F8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117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2CF57-CA26-424E-A340-4308E25DBF7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565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3080B-C3B7-4B5C-A9C0-17C9313B1AD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33919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3D855-8F46-4F09-9A96-F52B11783E7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121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85DC9-4E34-486B-9166-C4E705D20D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840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089FA716-EA8A-4A12-A54E-45CA1D1908C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Microsoft_Excel_97-2003_Worksheet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97-2003_Worksheet2.xls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80728"/>
            <a:ext cx="4170363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40200" y="1700213"/>
            <a:ext cx="4824413" cy="2449512"/>
          </a:xfrm>
        </p:spPr>
        <p:txBody>
          <a:bodyPr/>
          <a:lstStyle/>
          <a:p>
            <a:pPr algn="r"/>
            <a:r>
              <a:rPr lang="en-GB" sz="2800" dirty="0" smtClean="0">
                <a:solidFill>
                  <a:srgbClr val="FFFFFF"/>
                </a:solidFill>
              </a:rPr>
              <a:t>The new CAP-making EU farming smart and sustainable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800" dirty="0" smtClean="0">
                <a:solidFill>
                  <a:srgbClr val="FFFFFF"/>
                </a:solidFill>
              </a:rPr>
              <a:t/>
            </a:r>
            <a:br>
              <a:rPr lang="en-GB" sz="2800" dirty="0" smtClean="0">
                <a:solidFill>
                  <a:srgbClr val="FFFFFF"/>
                </a:solidFill>
              </a:rPr>
            </a:br>
            <a:endParaRPr lang="en-GB" sz="1800" dirty="0" smtClean="0">
              <a:solidFill>
                <a:srgbClr val="FF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310844" y="5661248"/>
            <a:ext cx="4770784" cy="792088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endParaRPr lang="en-GB" sz="1200" i="1" dirty="0">
              <a:solidFill>
                <a:srgbClr val="FFFFFF"/>
              </a:solidFill>
            </a:endParaRPr>
          </a:p>
          <a:p>
            <a:pPr>
              <a:buClr>
                <a:srgbClr val="FFFFFF"/>
              </a:buClr>
            </a:pPr>
            <a:r>
              <a:rPr lang="en-GB" sz="1200" dirty="0">
                <a:solidFill>
                  <a:srgbClr val="FFFFFF"/>
                </a:solidFill>
              </a:rPr>
              <a:t>Conference on Sustainable Farming </a:t>
            </a:r>
            <a:endParaRPr lang="en-GB" sz="1200" dirty="0" smtClean="0">
              <a:solidFill>
                <a:srgbClr val="FFFFFF"/>
              </a:solidFill>
            </a:endParaRPr>
          </a:p>
          <a:p>
            <a:pPr>
              <a:buClr>
                <a:srgbClr val="FFFFFF"/>
              </a:buClr>
            </a:pPr>
            <a:r>
              <a:rPr lang="en-GB" sz="1200" i="1" dirty="0" smtClean="0">
                <a:solidFill>
                  <a:srgbClr val="FFFFFF"/>
                </a:solidFill>
              </a:rPr>
              <a:t>Budapest, 18</a:t>
            </a:r>
            <a:r>
              <a:rPr lang="en-GB" sz="1200" i="1" baseline="30000" dirty="0" smtClean="0">
                <a:solidFill>
                  <a:srgbClr val="FFFFFF"/>
                </a:solidFill>
              </a:rPr>
              <a:t>th</a:t>
            </a:r>
            <a:r>
              <a:rPr lang="en-GB" sz="1200" i="1" dirty="0" smtClean="0">
                <a:solidFill>
                  <a:srgbClr val="FFFFFF"/>
                </a:solidFill>
              </a:rPr>
              <a:t> October 2017</a:t>
            </a: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4427984" y="3919364"/>
            <a:ext cx="453650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 i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buClr>
                <a:srgbClr val="FFFFFF"/>
              </a:buClr>
            </a:pPr>
            <a:r>
              <a:rPr lang="en-GB" sz="2000" b="1" i="0" dirty="0" smtClean="0">
                <a:solidFill>
                  <a:srgbClr val="FFFFFF"/>
                </a:solidFill>
              </a:rPr>
              <a:t>Mihail DUMITRU</a:t>
            </a:r>
          </a:p>
          <a:p>
            <a:pPr marL="0" indent="0" algn="ctr" eaLnBrk="1" hangingPunct="1">
              <a:buClr>
                <a:srgbClr val="FFFFFF"/>
              </a:buClr>
            </a:pPr>
            <a:r>
              <a:rPr lang="en-GB" sz="1400" b="1" i="0" dirty="0" smtClean="0">
                <a:solidFill>
                  <a:srgbClr val="FFFFFF"/>
                </a:solidFill>
              </a:rPr>
              <a:t>Deputy </a:t>
            </a:r>
            <a:r>
              <a:rPr lang="en-GB" sz="1400" b="1" i="0" dirty="0">
                <a:solidFill>
                  <a:srgbClr val="FFFFFF"/>
                </a:solidFill>
              </a:rPr>
              <a:t>Director </a:t>
            </a:r>
            <a:r>
              <a:rPr lang="en-GB" sz="1400" b="1" i="0" dirty="0" smtClean="0">
                <a:solidFill>
                  <a:srgbClr val="FFFFFF"/>
                </a:solidFill>
              </a:rPr>
              <a:t>General</a:t>
            </a:r>
          </a:p>
          <a:p>
            <a:pPr marL="0" indent="0" algn="ctr" eaLnBrk="1" hangingPunct="1">
              <a:buClr>
                <a:srgbClr val="FFFFFF"/>
              </a:buClr>
            </a:pPr>
            <a:r>
              <a:rPr lang="en-GB" sz="1400" b="1" i="0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algn="ctr" eaLnBrk="1" hangingPunct="1">
              <a:buClr>
                <a:srgbClr val="FFFFFF"/>
              </a:buClr>
            </a:pPr>
            <a:r>
              <a:rPr lang="en-GB" sz="1400" b="1" i="0" dirty="0" smtClean="0">
                <a:solidFill>
                  <a:srgbClr val="FFFFFF"/>
                </a:solidFill>
              </a:rPr>
              <a:t>European Commission</a:t>
            </a:r>
          </a:p>
          <a:p>
            <a:pPr marL="0" indent="0" algn="ctr" eaLnBrk="1" hangingPunct="1">
              <a:buClr>
                <a:srgbClr val="FFFFFF"/>
              </a:buClr>
            </a:pPr>
            <a:endParaRPr lang="en-GB" sz="1400" b="1" i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496944" cy="3168352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7411" y="1268760"/>
            <a:ext cx="85852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CAP tools for sustainability</a:t>
            </a:r>
          </a:p>
          <a:p>
            <a:pPr algn="ctr"/>
            <a:r>
              <a:rPr lang="en-GB" sz="2400" b="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2400" b="0" i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implification agenda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55576" y="2708920"/>
            <a:ext cx="7848871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000" b="1" i="0" dirty="0"/>
              <a:t>Changes to Greening Rules:</a:t>
            </a:r>
          </a:p>
          <a:p>
            <a:pPr>
              <a:spcBef>
                <a:spcPts val="1200"/>
              </a:spcBef>
            </a:pPr>
            <a:r>
              <a:rPr lang="fr-BE" sz="2000" i="0" dirty="0"/>
              <a:t>- </a:t>
            </a:r>
            <a:r>
              <a:rPr lang="fr-BE" sz="2000" i="0" dirty="0" smtClean="0"/>
              <a:t>Simplification of </a:t>
            </a:r>
            <a:r>
              <a:rPr lang="fr-BE" sz="2000" i="0" dirty="0" err="1" smtClean="0"/>
              <a:t>greening</a:t>
            </a:r>
            <a:r>
              <a:rPr lang="fr-BE" sz="2000" i="0" dirty="0" smtClean="0"/>
              <a:t> </a:t>
            </a:r>
            <a:r>
              <a:rPr lang="en-GB" sz="2000" i="0" dirty="0" smtClean="0"/>
              <a:t>provisions</a:t>
            </a:r>
            <a:endParaRPr lang="en-GB" sz="2000" i="0" dirty="0"/>
          </a:p>
          <a:p>
            <a:pPr>
              <a:spcBef>
                <a:spcPts val="0"/>
              </a:spcBef>
            </a:pPr>
            <a:r>
              <a:rPr lang="fr-BE" sz="2000" i="0" dirty="0" smtClean="0"/>
              <a:t>- </a:t>
            </a:r>
            <a:r>
              <a:rPr lang="fr-BE" sz="2000" i="0" dirty="0"/>
              <a:t>Ban on </a:t>
            </a:r>
            <a:r>
              <a:rPr lang="en-GB" sz="2000" i="0" dirty="0"/>
              <a:t>pesticides and fertilisers on </a:t>
            </a:r>
            <a:r>
              <a:rPr lang="en-GB" sz="2000" i="0" dirty="0" smtClean="0"/>
              <a:t>EFA</a:t>
            </a:r>
            <a:endParaRPr lang="en-GB" sz="2000" i="0" dirty="0"/>
          </a:p>
          <a:p>
            <a:endParaRPr lang="en-GB" sz="2000" i="0" dirty="0"/>
          </a:p>
          <a:p>
            <a:pPr>
              <a:spcBef>
                <a:spcPts val="0"/>
              </a:spcBef>
            </a:pPr>
            <a:r>
              <a:rPr lang="en-GB" sz="2000" b="1" i="0" dirty="0" smtClean="0"/>
              <a:t>"OMNIBUS" Regulation</a:t>
            </a:r>
          </a:p>
          <a:p>
            <a:pPr algn="ctr">
              <a:spcBef>
                <a:spcPts val="0"/>
              </a:spcBef>
            </a:pPr>
            <a:endParaRPr lang="en-GB" sz="1600" b="1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i="0" dirty="0" smtClean="0"/>
              <a:t>- Simplification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i="0" dirty="0" smtClean="0"/>
              <a:t>- Clarifications (e.g. Permanent Grassland)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i="0" dirty="0" smtClean="0"/>
              <a:t>- Facilitation of Financial Instruments for investment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i="0" dirty="0" smtClean="0"/>
              <a:t>OTHER  (IAs, revision of guidance docs)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10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9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988840"/>
            <a:ext cx="8867328" cy="4536504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340768"/>
            <a:ext cx="85851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endParaRPr lang="en-GB" sz="2400" kern="0" dirty="0" smtClean="0"/>
          </a:p>
          <a:p>
            <a:pPr algn="ctr"/>
            <a:r>
              <a:rPr lang="en-GB" sz="2400" kern="0" dirty="0" smtClean="0"/>
              <a:t>The need to improve….</a:t>
            </a:r>
            <a:endParaRPr lang="en-GB" sz="2400" kern="0" dirty="0"/>
          </a:p>
          <a:p>
            <a:pPr algn="ctr"/>
            <a:r>
              <a:rPr lang="en-GB" kern="0" dirty="0"/>
              <a:t>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11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39552" y="3501008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46063" y="2204864"/>
            <a:ext cx="2485627" cy="2520280"/>
          </a:xfrm>
          <a:prstGeom prst="ellipse">
            <a:avLst/>
          </a:prstGeom>
          <a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8000" r="-128000"/>
            </a:stretch>
          </a:blipFill>
          <a:ln w="22225">
            <a:solidFill>
              <a:srgbClr val="00B05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915816" y="2223480"/>
            <a:ext cx="6059016" cy="1493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2000" i="0" kern="0" dirty="0" smtClean="0"/>
              <a:t>Global commitment to transition to a low-emission economy, holding the increase in the global temperature to well below 2 °C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2000" b="1" kern="0" dirty="0" smtClean="0">
                <a:solidFill>
                  <a:srgbClr val="C00000"/>
                </a:solidFill>
              </a:rPr>
              <a:t>Entered into force 4 November 2016</a:t>
            </a:r>
          </a:p>
          <a:p>
            <a:endParaRPr lang="it-IT" sz="2000" dirty="0" smtClean="0"/>
          </a:p>
          <a:p>
            <a:pPr marL="0" indent="0">
              <a:buNone/>
            </a:pPr>
            <a:r>
              <a:rPr lang="en-GB" sz="2000" dirty="0" smtClean="0"/>
              <a:t>Grassland</a:t>
            </a:r>
          </a:p>
          <a:p>
            <a:pPr marL="0" indent="0">
              <a:buNone/>
            </a:pPr>
            <a:r>
              <a:rPr lang="en-GB" sz="2000" dirty="0" smtClean="0"/>
              <a:t>Management</a:t>
            </a:r>
          </a:p>
          <a:p>
            <a:pPr marL="0" indent="0">
              <a:buNone/>
            </a:pPr>
            <a:r>
              <a:rPr lang="en-GB" sz="2000" dirty="0" smtClean="0"/>
              <a:t>is crucial for</a:t>
            </a:r>
          </a:p>
          <a:p>
            <a:pPr marL="0" indent="0">
              <a:buNone/>
            </a:pPr>
            <a:r>
              <a:rPr lang="en-GB" sz="2000" dirty="0" smtClean="0"/>
              <a:t>Climate Change</a:t>
            </a:r>
          </a:p>
          <a:p>
            <a:pPr marL="0" indent="0">
              <a:buNone/>
            </a:pPr>
            <a:r>
              <a:rPr lang="en-GB" sz="2000" dirty="0" smtClean="0"/>
              <a:t>mitigation</a:t>
            </a:r>
            <a:endParaRPr lang="en-GB" sz="20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528392" cy="249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9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2" y="1259216"/>
            <a:ext cx="864095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The need to improve……..</a:t>
            </a:r>
          </a:p>
          <a:p>
            <a:pPr algn="ctr">
              <a:spcBef>
                <a:spcPts val="1200"/>
              </a:spcBef>
            </a:pPr>
            <a:r>
              <a:rPr lang="en-GB" sz="2400" dirty="0" smtClean="0">
                <a:solidFill>
                  <a:srgbClr val="2C6E1C"/>
                </a:solidFill>
              </a:rPr>
              <a:t>Sustainable Development Goals</a:t>
            </a:r>
            <a:endParaRPr lang="en-GB" sz="2400" dirty="0">
              <a:solidFill>
                <a:srgbClr val="3366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55576" y="2348880"/>
            <a:ext cx="7848872" cy="40324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59297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229600" cy="936625"/>
          </a:xfrm>
        </p:spPr>
        <p:txBody>
          <a:bodyPr/>
          <a:lstStyle/>
          <a:p>
            <a:r>
              <a:rPr lang="da-DK" dirty="0" smtClean="0"/>
              <a:t>Rural </a:t>
            </a:r>
            <a:r>
              <a:rPr lang="da-DK" dirty="0" err="1" smtClean="0"/>
              <a:t>policies</a:t>
            </a:r>
            <a:r>
              <a:rPr lang="da-DK" dirty="0" smtClean="0"/>
              <a:t> must </a:t>
            </a:r>
            <a:r>
              <a:rPr lang="da-DK" dirty="0" err="1" smtClean="0"/>
              <a:t>contribute</a:t>
            </a:r>
            <a:r>
              <a:rPr lang="da-DK" dirty="0" smtClean="0"/>
              <a:t> to Commission </a:t>
            </a:r>
            <a:r>
              <a:rPr lang="da-DK" dirty="0" err="1" smtClean="0"/>
              <a:t>Priorities</a:t>
            </a:r>
            <a:endParaRPr lang="en-GB" dirty="0"/>
          </a:p>
        </p:txBody>
      </p:sp>
      <p:grpSp>
        <p:nvGrpSpPr>
          <p:cNvPr id="13" name="Gruppieren 1"/>
          <p:cNvGrpSpPr>
            <a:grpSpLocks/>
          </p:cNvGrpSpPr>
          <p:nvPr/>
        </p:nvGrpSpPr>
        <p:grpSpPr bwMode="auto">
          <a:xfrm>
            <a:off x="-1" y="2650158"/>
            <a:ext cx="2087563" cy="1858962"/>
            <a:chOff x="-36512" y="1988840"/>
            <a:chExt cx="2088232" cy="1858467"/>
          </a:xfrm>
        </p:grpSpPr>
        <p:pic>
          <p:nvPicPr>
            <p:cNvPr id="14" name="Picture 2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988840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feld 40"/>
            <p:cNvSpPr txBox="1">
              <a:spLocks noChangeArrowheads="1"/>
            </p:cNvSpPr>
            <p:nvPr/>
          </p:nvSpPr>
          <p:spPr bwMode="auto">
            <a:xfrm>
              <a:off x="-36512" y="3016310"/>
              <a:ext cx="208823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1. Jobs, Growth and</a:t>
              </a:r>
              <a:br>
                <a:rPr lang="en-GB" altLang="en-US" sz="1600" i="0">
                  <a:solidFill>
                    <a:srgbClr val="006666"/>
                  </a:solidFill>
                </a:rPr>
              </a:br>
              <a:r>
                <a:rPr lang="en-GB" altLang="en-US" sz="1600" i="0">
                  <a:solidFill>
                    <a:srgbClr val="006666"/>
                  </a:solidFill>
                </a:rPr>
                <a:t>Investment</a:t>
              </a:r>
            </a:p>
          </p:txBody>
        </p:sp>
      </p:grpSp>
      <p:grpSp>
        <p:nvGrpSpPr>
          <p:cNvPr id="16" name="Gruppieren 2"/>
          <p:cNvGrpSpPr>
            <a:grpSpLocks/>
          </p:cNvGrpSpPr>
          <p:nvPr/>
        </p:nvGrpSpPr>
        <p:grpSpPr bwMode="auto">
          <a:xfrm>
            <a:off x="1947862" y="2650158"/>
            <a:ext cx="1868488" cy="1611312"/>
            <a:chOff x="1911456" y="1988840"/>
            <a:chExt cx="1868456" cy="1612245"/>
          </a:xfrm>
        </p:grpSpPr>
        <p:pic>
          <p:nvPicPr>
            <p:cNvPr id="17" name="Picture 4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1988840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feld 42"/>
            <p:cNvSpPr txBox="1">
              <a:spLocks noChangeArrowheads="1"/>
            </p:cNvSpPr>
            <p:nvPr/>
          </p:nvSpPr>
          <p:spPr bwMode="auto">
            <a:xfrm>
              <a:off x="1911456" y="3016310"/>
              <a:ext cx="18684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2. Digital Single Market</a:t>
              </a:r>
            </a:p>
          </p:txBody>
        </p:sp>
      </p:grpSp>
      <p:grpSp>
        <p:nvGrpSpPr>
          <p:cNvPr id="19" name="Gruppieren 3"/>
          <p:cNvGrpSpPr>
            <a:grpSpLocks/>
          </p:cNvGrpSpPr>
          <p:nvPr/>
        </p:nvGrpSpPr>
        <p:grpSpPr bwMode="auto">
          <a:xfrm>
            <a:off x="3713162" y="2650158"/>
            <a:ext cx="1727200" cy="1611312"/>
            <a:chOff x="3676346" y="1988840"/>
            <a:chExt cx="1728192" cy="1612245"/>
          </a:xfrm>
        </p:grpSpPr>
        <p:pic>
          <p:nvPicPr>
            <p:cNvPr id="20" name="Picture 6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1988840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feld 43"/>
            <p:cNvSpPr txBox="1">
              <a:spLocks noChangeArrowheads="1"/>
            </p:cNvSpPr>
            <p:nvPr/>
          </p:nvSpPr>
          <p:spPr bwMode="auto">
            <a:xfrm>
              <a:off x="3676346" y="3016310"/>
              <a:ext cx="17281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3. Energy und Climate</a:t>
              </a:r>
            </a:p>
          </p:txBody>
        </p:sp>
      </p:grpSp>
      <p:grpSp>
        <p:nvGrpSpPr>
          <p:cNvPr id="22" name="Gruppieren 4"/>
          <p:cNvGrpSpPr>
            <a:grpSpLocks/>
          </p:cNvGrpSpPr>
          <p:nvPr/>
        </p:nvGrpSpPr>
        <p:grpSpPr bwMode="auto">
          <a:xfrm>
            <a:off x="5256212" y="2650158"/>
            <a:ext cx="1938338" cy="1611312"/>
            <a:chOff x="5220072" y="1988840"/>
            <a:chExt cx="1938697" cy="1612245"/>
          </a:xfrm>
        </p:grpSpPr>
        <p:pic>
          <p:nvPicPr>
            <p:cNvPr id="23" name="Picture 8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4148" y="1988840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feld 45"/>
            <p:cNvSpPr txBox="1">
              <a:spLocks noChangeArrowheads="1"/>
            </p:cNvSpPr>
            <p:nvPr/>
          </p:nvSpPr>
          <p:spPr bwMode="auto">
            <a:xfrm>
              <a:off x="5220072" y="3016310"/>
              <a:ext cx="193869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4. Single Market</a:t>
              </a:r>
            </a:p>
          </p:txBody>
        </p:sp>
      </p:grpSp>
      <p:grpSp>
        <p:nvGrpSpPr>
          <p:cNvPr id="25" name="Gruppieren 5"/>
          <p:cNvGrpSpPr>
            <a:grpSpLocks/>
          </p:cNvGrpSpPr>
          <p:nvPr/>
        </p:nvGrpSpPr>
        <p:grpSpPr bwMode="auto">
          <a:xfrm>
            <a:off x="7232650" y="2650158"/>
            <a:ext cx="1947862" cy="1858962"/>
            <a:chOff x="7195466" y="1988840"/>
            <a:chExt cx="1948533" cy="1858467"/>
          </a:xfrm>
        </p:grpSpPr>
        <p:pic>
          <p:nvPicPr>
            <p:cNvPr id="26" name="Picture 10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352" y="1988840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feld 46"/>
            <p:cNvSpPr txBox="1">
              <a:spLocks noChangeArrowheads="1"/>
            </p:cNvSpPr>
            <p:nvPr/>
          </p:nvSpPr>
          <p:spPr bwMode="auto">
            <a:xfrm>
              <a:off x="7195466" y="3016310"/>
              <a:ext cx="194853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5. Economic and Monetary Union</a:t>
              </a:r>
            </a:p>
          </p:txBody>
        </p:sp>
      </p:grpSp>
      <p:grpSp>
        <p:nvGrpSpPr>
          <p:cNvPr id="28" name="Gruppieren 6"/>
          <p:cNvGrpSpPr>
            <a:grpSpLocks/>
          </p:cNvGrpSpPr>
          <p:nvPr/>
        </p:nvGrpSpPr>
        <p:grpSpPr bwMode="auto">
          <a:xfrm>
            <a:off x="-1" y="4804047"/>
            <a:ext cx="1885951" cy="1619250"/>
            <a:chOff x="-36512" y="4555728"/>
            <a:chExt cx="1886111" cy="1618287"/>
          </a:xfrm>
        </p:grpSpPr>
        <p:pic>
          <p:nvPicPr>
            <p:cNvPr id="29" name="Picture 12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455572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feld 47"/>
            <p:cNvSpPr txBox="1">
              <a:spLocks noChangeArrowheads="1"/>
            </p:cNvSpPr>
            <p:nvPr/>
          </p:nvSpPr>
          <p:spPr bwMode="auto">
            <a:xfrm>
              <a:off x="-36512" y="5589240"/>
              <a:ext cx="18861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6. Free Trade with US</a:t>
              </a:r>
            </a:p>
          </p:txBody>
        </p:sp>
      </p:grpSp>
      <p:grpSp>
        <p:nvGrpSpPr>
          <p:cNvPr id="31" name="Gruppieren 7"/>
          <p:cNvGrpSpPr>
            <a:grpSpLocks/>
          </p:cNvGrpSpPr>
          <p:nvPr/>
        </p:nvGrpSpPr>
        <p:grpSpPr bwMode="auto">
          <a:xfrm>
            <a:off x="1876425" y="4804047"/>
            <a:ext cx="1885950" cy="1865313"/>
            <a:chOff x="1839448" y="4555728"/>
            <a:chExt cx="1886111" cy="1864509"/>
          </a:xfrm>
        </p:grpSpPr>
        <p:pic>
          <p:nvPicPr>
            <p:cNvPr id="32" name="Picture 14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740" y="455572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feld 48"/>
            <p:cNvSpPr txBox="1">
              <a:spLocks noChangeArrowheads="1"/>
            </p:cNvSpPr>
            <p:nvPr/>
          </p:nvSpPr>
          <p:spPr bwMode="auto">
            <a:xfrm>
              <a:off x="1839448" y="5589240"/>
              <a:ext cx="188611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7. Justice and Fundamental Rights</a:t>
              </a:r>
            </a:p>
          </p:txBody>
        </p:sp>
      </p:grpSp>
      <p:grpSp>
        <p:nvGrpSpPr>
          <p:cNvPr id="34" name="Gruppieren 8"/>
          <p:cNvGrpSpPr>
            <a:grpSpLocks/>
          </p:cNvGrpSpPr>
          <p:nvPr/>
        </p:nvGrpSpPr>
        <p:grpSpPr bwMode="auto">
          <a:xfrm>
            <a:off x="3640137" y="4804047"/>
            <a:ext cx="1887538" cy="1373188"/>
            <a:chOff x="3604338" y="4555728"/>
            <a:chExt cx="1886111" cy="1372066"/>
          </a:xfrm>
        </p:grpSpPr>
        <p:pic>
          <p:nvPicPr>
            <p:cNvPr id="35" name="Picture 16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455572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feld 49"/>
            <p:cNvSpPr txBox="1">
              <a:spLocks noChangeArrowheads="1"/>
            </p:cNvSpPr>
            <p:nvPr/>
          </p:nvSpPr>
          <p:spPr bwMode="auto">
            <a:xfrm>
              <a:off x="3604338" y="5589240"/>
              <a:ext cx="188611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8. Migration</a:t>
              </a:r>
            </a:p>
          </p:txBody>
        </p:sp>
      </p:grpSp>
      <p:grpSp>
        <p:nvGrpSpPr>
          <p:cNvPr id="37" name="Gruppieren 9"/>
          <p:cNvGrpSpPr>
            <a:grpSpLocks/>
          </p:cNvGrpSpPr>
          <p:nvPr/>
        </p:nvGrpSpPr>
        <p:grpSpPr bwMode="auto">
          <a:xfrm>
            <a:off x="5394325" y="4804047"/>
            <a:ext cx="1887537" cy="1865313"/>
            <a:chOff x="5358569" y="4555728"/>
            <a:chExt cx="1886111" cy="1864509"/>
          </a:xfrm>
        </p:grpSpPr>
        <p:pic>
          <p:nvPicPr>
            <p:cNvPr id="38" name="Picture 18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4148" y="455572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feld 50"/>
            <p:cNvSpPr txBox="1">
              <a:spLocks noChangeArrowheads="1"/>
            </p:cNvSpPr>
            <p:nvPr/>
          </p:nvSpPr>
          <p:spPr bwMode="auto">
            <a:xfrm>
              <a:off x="5358569" y="5589240"/>
              <a:ext cx="188611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9. EU as a stronger global Actor</a:t>
              </a:r>
            </a:p>
          </p:txBody>
        </p:sp>
      </p:grpSp>
      <p:grpSp>
        <p:nvGrpSpPr>
          <p:cNvPr id="40" name="Gruppieren 10"/>
          <p:cNvGrpSpPr>
            <a:grpSpLocks/>
          </p:cNvGrpSpPr>
          <p:nvPr/>
        </p:nvGrpSpPr>
        <p:grpSpPr bwMode="auto">
          <a:xfrm>
            <a:off x="7056437" y="4804047"/>
            <a:ext cx="2089150" cy="1619250"/>
            <a:chOff x="7020273" y="4555728"/>
            <a:chExt cx="2088232" cy="1618287"/>
          </a:xfrm>
        </p:grpSpPr>
        <p:pic>
          <p:nvPicPr>
            <p:cNvPr id="41" name="Picture 20" descr=" Ten symbolic icons for the ten priorities of #teamJunckerEU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352" y="455572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feld 51"/>
            <p:cNvSpPr txBox="1">
              <a:spLocks noChangeArrowheads="1"/>
            </p:cNvSpPr>
            <p:nvPr/>
          </p:nvSpPr>
          <p:spPr bwMode="auto">
            <a:xfrm>
              <a:off x="7020273" y="5589240"/>
              <a:ext cx="20882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F5494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42A62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i="0">
                  <a:solidFill>
                    <a:srgbClr val="006666"/>
                  </a:solidFill>
                </a:rPr>
                <a:t>10. Democratic Change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078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496944" cy="4070920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340768"/>
            <a:ext cx="858519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endParaRPr lang="en-GB" sz="2400" kern="0" dirty="0" smtClean="0"/>
          </a:p>
          <a:p>
            <a:pPr algn="ctr"/>
            <a:r>
              <a:rPr lang="en-GB" sz="2400" kern="0" dirty="0" smtClean="0"/>
              <a:t>The need to improve……..</a:t>
            </a:r>
            <a:endParaRPr lang="en-GB" sz="2400" kern="0" dirty="0"/>
          </a:p>
          <a:p>
            <a:pPr algn="ctr"/>
            <a:r>
              <a:rPr lang="en-GB" kern="0" dirty="0"/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9512" y="2132857"/>
            <a:ext cx="8667116" cy="439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GB" sz="16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14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39552" y="3501008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76872"/>
            <a:ext cx="2463180" cy="1926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12043" y="2136428"/>
            <a:ext cx="4764013" cy="1521434"/>
          </a:xfrm>
          <a:prstGeom prst="rect">
            <a:avLst/>
          </a:prstGeom>
          <a:solidFill>
            <a:srgbClr val="67909F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82800" rIns="54000" bIns="828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600" dirty="0" smtClean="0">
                <a:solidFill>
                  <a:schemeClr val="bg1"/>
                </a:solidFill>
                <a:cs typeface="Arial" pitchFamily="34" charset="0"/>
              </a:rPr>
              <a:t>EU agriculture is responsible of 45% of water pollution</a:t>
            </a:r>
          </a:p>
          <a:p>
            <a:r>
              <a:rPr lang="fr-BE" dirty="0" smtClean="0">
                <a:solidFill>
                  <a:schemeClr val="tx1"/>
                </a:solidFill>
                <a:cs typeface="Arial" pitchFamily="34" charset="0"/>
              </a:rPr>
              <a:t>(SDG 6:</a:t>
            </a:r>
            <a:r>
              <a:rPr lang="en-GB" dirty="0" smtClean="0">
                <a:solidFill>
                  <a:schemeClr val="tx1"/>
                </a:solidFill>
              </a:rPr>
              <a:t> ensure </a:t>
            </a:r>
            <a:r>
              <a:rPr lang="en-GB" dirty="0">
                <a:solidFill>
                  <a:schemeClr val="tx1"/>
                </a:solidFill>
              </a:rPr>
              <a:t>availability and </a:t>
            </a:r>
            <a:r>
              <a:rPr lang="en-GB" dirty="0" smtClean="0">
                <a:solidFill>
                  <a:schemeClr val="tx1"/>
                </a:solidFill>
              </a:rPr>
              <a:t>sustainable management </a:t>
            </a:r>
            <a:r>
              <a:rPr lang="en-GB" dirty="0">
                <a:solidFill>
                  <a:schemeClr val="tx1"/>
                </a:solidFill>
              </a:rPr>
              <a:t>of water </a:t>
            </a:r>
            <a:r>
              <a:rPr lang="en-GB" dirty="0" smtClean="0">
                <a:solidFill>
                  <a:schemeClr val="tx1"/>
                </a:solidFill>
              </a:rPr>
              <a:t>and sanitation </a:t>
            </a:r>
            <a:r>
              <a:rPr lang="en-GB" dirty="0">
                <a:solidFill>
                  <a:schemeClr val="tx1"/>
                </a:solidFill>
              </a:rPr>
              <a:t>for </a:t>
            </a:r>
            <a:r>
              <a:rPr lang="en-GB" dirty="0" smtClean="0">
                <a:solidFill>
                  <a:schemeClr val="tx1"/>
                </a:solidFill>
              </a:rPr>
              <a:t>all)</a:t>
            </a:r>
          </a:p>
          <a:p>
            <a:r>
              <a:rPr lang="en-GB" sz="1600" dirty="0" smtClean="0">
                <a:solidFill>
                  <a:schemeClr val="bg1"/>
                </a:solidFill>
                <a:cs typeface="Arial" pitchFamily="34" charset="0"/>
              </a:rPr>
              <a:t>Water shortage – irrigation technology innovation is helping </a:t>
            </a:r>
            <a:endParaRPr lang="en-GB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81486" y="3768274"/>
            <a:ext cx="4742061" cy="1706100"/>
          </a:xfrm>
          <a:prstGeom prst="rect">
            <a:avLst/>
          </a:prstGeom>
          <a:solidFill>
            <a:srgbClr val="67909F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82800" rIns="54000" bIns="828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600" dirty="0" smtClean="0">
                <a:solidFill>
                  <a:schemeClr val="bg1"/>
                </a:solidFill>
                <a:cs typeface="Arial" pitchFamily="34" charset="0"/>
              </a:rPr>
              <a:t>EU biodiversity declined inter alia because of agricultural activity, but existing biodiversity depends on agriculture</a:t>
            </a:r>
          </a:p>
          <a:p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(SDG 15</a:t>
            </a:r>
            <a:r>
              <a:rPr lang="en-GB" dirty="0" smtClean="0">
                <a:solidFill>
                  <a:schemeClr val="tx1"/>
                </a:solidFill>
                <a:cs typeface="Arial" pitchFamily="34" charset="0"/>
              </a:rPr>
              <a:t>: protect</a:t>
            </a: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, restore and promote sustainable use of </a:t>
            </a:r>
            <a:r>
              <a:rPr lang="en-GB" dirty="0" smtClean="0">
                <a:solidFill>
                  <a:schemeClr val="tx1"/>
                </a:solidFill>
                <a:cs typeface="Arial" pitchFamily="34" charset="0"/>
              </a:rPr>
              <a:t>terrestrial ecosystems</a:t>
            </a: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, sustainably manage forests, combat desertification</a:t>
            </a:r>
            <a:r>
              <a:rPr lang="en-GB" dirty="0" smtClean="0">
                <a:solidFill>
                  <a:schemeClr val="tx1"/>
                </a:solidFill>
                <a:cs typeface="Arial" pitchFamily="34" charset="0"/>
              </a:rPr>
              <a:t>, and </a:t>
            </a:r>
            <a:r>
              <a:rPr lang="en-GB" dirty="0">
                <a:solidFill>
                  <a:schemeClr val="tx1"/>
                </a:solidFill>
                <a:cs typeface="Arial" pitchFamily="34" charset="0"/>
              </a:rPr>
              <a:t>halt and reverse land degradation and halt biodiversity </a:t>
            </a:r>
            <a:r>
              <a:rPr lang="en-GB" dirty="0" smtClean="0">
                <a:solidFill>
                  <a:schemeClr val="tx1"/>
                </a:solidFill>
                <a:cs typeface="Arial" pitchFamily="34" charset="0"/>
              </a:rPr>
              <a:t>loss)</a:t>
            </a: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17600" y="5589240"/>
            <a:ext cx="7356624" cy="936659"/>
          </a:xfrm>
          <a:prstGeom prst="rect">
            <a:avLst/>
          </a:prstGeom>
          <a:solidFill>
            <a:srgbClr val="67909F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82800" rIns="54000" bIns="828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600" dirty="0" smtClean="0">
                <a:solidFill>
                  <a:schemeClr val="bg1"/>
                </a:solidFill>
                <a:cs typeface="Arial" pitchFamily="34" charset="0"/>
              </a:rPr>
              <a:t>EU agricultural emissions contribute to Climate change, but agriculture is a fundamental tool to mitigate climate change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fr-BE" dirty="0" smtClean="0">
                <a:solidFill>
                  <a:schemeClr val="tx1"/>
                </a:solidFill>
                <a:cs typeface="Arial" pitchFamily="34" charset="0"/>
              </a:rPr>
              <a:t>(SDG 13: </a:t>
            </a:r>
            <a:r>
              <a:rPr lang="en-GB" dirty="0">
                <a:solidFill>
                  <a:schemeClr val="tx1"/>
                </a:solidFill>
              </a:rPr>
              <a:t>Take urgent action to combat climate change and its </a:t>
            </a:r>
            <a:r>
              <a:rPr lang="en-GB" dirty="0" smtClean="0">
                <a:solidFill>
                  <a:schemeClr val="tx1"/>
                </a:solidFill>
              </a:rPr>
              <a:t>impacts)</a:t>
            </a:r>
            <a:r>
              <a:rPr lang="fr-B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606268" y="4499066"/>
            <a:ext cx="3240360" cy="659660"/>
          </a:xfrm>
          <a:prstGeom prst="rect">
            <a:avLst/>
          </a:prstGeom>
          <a:solidFill>
            <a:srgbClr val="67909F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82800" rIns="54000" bIns="828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600" dirty="0" smtClean="0">
                <a:solidFill>
                  <a:schemeClr val="bg1"/>
                </a:solidFill>
                <a:cs typeface="Arial" pitchFamily="34" charset="0"/>
              </a:rPr>
              <a:t>EU conservation agriculture practices to protect soils</a:t>
            </a: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8831456" flipV="1">
            <a:off x="5893615" y="5317921"/>
            <a:ext cx="324724" cy="45719"/>
          </a:xfrm>
          <a:prstGeom prst="rightArrow">
            <a:avLst/>
          </a:prstGeom>
          <a:solidFill>
            <a:srgbClr val="2C6E1C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900" b="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10514074" flipV="1">
            <a:off x="5198290" y="4802440"/>
            <a:ext cx="324724" cy="45719"/>
          </a:xfrm>
          <a:prstGeom prst="rightArrow">
            <a:avLst/>
          </a:prstGeom>
          <a:solidFill>
            <a:srgbClr val="2C6E1C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900" b="0" i="1" kern="0" dirty="0">
              <a:solidFill>
                <a:sysClr val="windowText" lastClr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212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762" y="1988840"/>
            <a:ext cx="8582025" cy="3528392"/>
          </a:xfrm>
        </p:spPr>
        <p:txBody>
          <a:bodyPr/>
          <a:lstStyle/>
          <a:p>
            <a:pPr marL="457200" lvl="0">
              <a:spcAft>
                <a:spcPts val="0"/>
              </a:spcAft>
            </a:pPr>
            <a:r>
              <a:rPr lang="en-GB" sz="2000" b="1" i="1" dirty="0" smtClean="0">
                <a:ea typeface="Calibri"/>
                <a:cs typeface="Times New Roman"/>
              </a:rPr>
              <a:t>	Complexity </a:t>
            </a:r>
            <a:r>
              <a:rPr lang="en-GB" sz="2000" b="1" i="1" dirty="0">
                <a:ea typeface="Calibri"/>
                <a:cs typeface="Times New Roman"/>
              </a:rPr>
              <a:t>of the final legislation</a:t>
            </a:r>
            <a:r>
              <a:rPr lang="en-GB" sz="2000" i="1" dirty="0">
                <a:ea typeface="Calibri"/>
                <a:cs typeface="Times New Roman"/>
              </a:rPr>
              <a:t> left all parties involved unsatisfied with </a:t>
            </a:r>
            <a:r>
              <a:rPr lang="en-GB" sz="2000" i="1" dirty="0" smtClean="0">
                <a:ea typeface="Calibri"/>
                <a:cs typeface="Times New Roman"/>
              </a:rPr>
              <a:t>the final </a:t>
            </a:r>
            <a:r>
              <a:rPr lang="en-GB" sz="2000" i="1" dirty="0">
                <a:ea typeface="Calibri"/>
                <a:cs typeface="Times New Roman"/>
              </a:rPr>
              <a:t>result </a:t>
            </a:r>
            <a:endParaRPr lang="en-GB" sz="2000" i="1" dirty="0" smtClean="0">
              <a:ea typeface="Calibri"/>
              <a:cs typeface="Times New Roman"/>
            </a:endParaRPr>
          </a:p>
          <a:p>
            <a:pPr marL="457200" lvl="0">
              <a:spcAft>
                <a:spcPts val="0"/>
              </a:spcAft>
            </a:pPr>
            <a:endParaRPr lang="en-GB" sz="2000" i="1" dirty="0" smtClean="0">
              <a:ea typeface="Calibri"/>
              <a:cs typeface="Times New Roman"/>
            </a:endParaRPr>
          </a:p>
          <a:p>
            <a:pPr marL="457200" lvl="0" indent="801688">
              <a:spcAft>
                <a:spcPts val="0"/>
              </a:spcAft>
            </a:pPr>
            <a:r>
              <a:rPr lang="en-GB" sz="2000" i="1" dirty="0" smtClean="0">
                <a:ea typeface="Calibri"/>
                <a:cs typeface="Times New Roman"/>
              </a:rPr>
              <a:t>=&gt; </a:t>
            </a:r>
            <a:r>
              <a:rPr lang="en-GB" sz="2000" b="1" i="1" dirty="0" smtClean="0">
                <a:ea typeface="Calibri"/>
                <a:cs typeface="Times New Roman"/>
              </a:rPr>
              <a:t>CAP simplification</a:t>
            </a:r>
            <a:endParaRPr lang="en-GB" sz="2000" i="1" dirty="0"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</a:pPr>
            <a:endParaRPr lang="en-GB" sz="2000" i="1" dirty="0">
              <a:ea typeface="Calibri"/>
              <a:cs typeface="Times New Roman"/>
            </a:endParaRPr>
          </a:p>
          <a:p>
            <a:pPr marL="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i="1" dirty="0">
                <a:ea typeface="Calibri"/>
                <a:cs typeface="Times New Roman"/>
              </a:rPr>
              <a:t>Rapid changes in the broader </a:t>
            </a:r>
            <a:r>
              <a:rPr lang="en-GB" sz="2000" b="1" i="1" dirty="0" smtClean="0">
                <a:ea typeface="Calibri"/>
                <a:cs typeface="Times New Roman"/>
              </a:rPr>
              <a:t>environment</a:t>
            </a:r>
            <a:r>
              <a:rPr lang="en-GB" sz="2000" i="1" dirty="0" smtClean="0">
                <a:ea typeface="Calibri"/>
                <a:cs typeface="Times New Roman"/>
              </a:rPr>
              <a:t> </a:t>
            </a:r>
            <a:r>
              <a:rPr lang="en-GB" sz="2000" i="1" dirty="0">
                <a:ea typeface="Calibri"/>
                <a:cs typeface="Times New Roman"/>
              </a:rPr>
              <a:t>surrounding EU agriculture – from markets and trade to climate change and environmental </a:t>
            </a:r>
            <a:r>
              <a:rPr lang="en-GB" sz="2000" i="1" dirty="0" smtClean="0">
                <a:ea typeface="Calibri"/>
                <a:cs typeface="Times New Roman"/>
              </a:rPr>
              <a:t>challenges</a:t>
            </a:r>
          </a:p>
          <a:p>
            <a:pPr marL="114300" indent="0" algn="just">
              <a:spcAft>
                <a:spcPts val="0"/>
              </a:spcAft>
            </a:pPr>
            <a:endParaRPr lang="en-GB" sz="2000" i="1" dirty="0" smtClean="0">
              <a:ea typeface="Calibri"/>
              <a:cs typeface="Times New Roman"/>
            </a:endParaRPr>
          </a:p>
          <a:p>
            <a:pPr marL="452438" indent="806450" algn="just">
              <a:spcAft>
                <a:spcPts val="0"/>
              </a:spcAft>
            </a:pPr>
            <a:r>
              <a:rPr lang="en-GB" sz="2000" i="1" dirty="0" smtClean="0">
                <a:ea typeface="Calibri"/>
                <a:cs typeface="Times New Roman"/>
              </a:rPr>
              <a:t>=&gt; </a:t>
            </a:r>
            <a:r>
              <a:rPr lang="en-GB" sz="2000" b="1" i="1" dirty="0">
                <a:ea typeface="Calibri"/>
                <a:cs typeface="Times New Roman"/>
              </a:rPr>
              <a:t>CAP </a:t>
            </a:r>
            <a:r>
              <a:rPr lang="en-GB" sz="2000" b="1" i="1" dirty="0" smtClean="0">
                <a:ea typeface="Calibri"/>
                <a:cs typeface="Times New Roman"/>
              </a:rPr>
              <a:t>modernisation</a:t>
            </a:r>
            <a:endParaRPr lang="en-GB" sz="2000" i="1" dirty="0"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2" y="1260000"/>
            <a:ext cx="8640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The need to improve….</a:t>
            </a:r>
            <a:endParaRPr lang="en-GB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283968" y="6638373"/>
            <a:ext cx="630000" cy="23760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C1AB190-3418-43DD-A3CD-D8A096FCB2FD}" type="slidenum">
              <a:rPr lang="en-GB" sz="1100" smtClean="0"/>
              <a:pPr>
                <a:defRPr/>
              </a:pPr>
              <a:t>15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0107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484784"/>
            <a:ext cx="8229600" cy="5760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r>
              <a:rPr lang="en-GB" sz="2400" kern="0" dirty="0" smtClean="0">
                <a:solidFill>
                  <a:srgbClr val="0F5494"/>
                </a:solidFill>
              </a:rPr>
              <a:t>The need to improve……</a:t>
            </a:r>
            <a:endParaRPr lang="en-GB" sz="2400" kern="0" dirty="0">
              <a:solidFill>
                <a:srgbClr val="0F5494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99592" y="2348880"/>
            <a:ext cx="6984776" cy="348376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endParaRPr lang="en-GB" sz="1800" b="0" kern="0" smtClean="0"/>
          </a:p>
          <a:p>
            <a:endParaRPr lang="en-GB" sz="1800" b="0" kern="0" smtClean="0"/>
          </a:p>
          <a:p>
            <a:pPr marL="0" indent="0"/>
            <a:endParaRPr lang="en-GB" sz="1800" b="0" kern="0" smtClean="0"/>
          </a:p>
          <a:p>
            <a:pPr marL="0" indent="0"/>
            <a:endParaRPr lang="en-GB" sz="1800" b="0" kern="0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4157663" y="6597650"/>
            <a:ext cx="792162" cy="260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7FD9EAE-85F5-4917-9D8C-55FF6D63D84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368370"/>
            <a:ext cx="4104456" cy="405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377" y="2965468"/>
            <a:ext cx="4489127" cy="241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44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699458"/>
            <a:ext cx="9143999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62630763"/>
              </p:ext>
            </p:extLst>
          </p:nvPr>
        </p:nvGraphicFramePr>
        <p:xfrm>
          <a:off x="323528" y="1391704"/>
          <a:ext cx="8496944" cy="5877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>
          <a:xfrm>
            <a:off x="108520" y="1067554"/>
            <a:ext cx="9144000" cy="6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CA" sz="2400" b="1" dirty="0" smtClean="0">
                <a:solidFill>
                  <a:srgbClr val="0F5494"/>
                </a:solidFill>
              </a:rPr>
              <a:t>The CAP in the future: Cross-cutting challenges</a:t>
            </a:r>
            <a:endParaRPr lang="en-CA" sz="2400" b="1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2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581720" y="5541235"/>
            <a:ext cx="3366545" cy="913920"/>
            <a:chOff x="3754398" y="3144203"/>
            <a:chExt cx="3438553" cy="794920"/>
          </a:xfrm>
        </p:grpSpPr>
        <p:sp>
          <p:nvSpPr>
            <p:cNvPr id="19" name="Chevron 18"/>
            <p:cNvSpPr/>
            <p:nvPr/>
          </p:nvSpPr>
          <p:spPr>
            <a:xfrm>
              <a:off x="3754398" y="3144203"/>
              <a:ext cx="3438553" cy="794920"/>
            </a:xfrm>
            <a:prstGeom prst="chevron">
              <a:avLst/>
            </a:prstGeom>
            <a:solidFill>
              <a:srgbClr val="FFCCCC">
                <a:alpha val="89804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tint val="40000"/>
                <a:alpha val="90000"/>
                <a:hueOff val="-14400000"/>
                <a:satOff val="-19494"/>
                <a:lumOff val="1627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Chevron 4"/>
            <p:cNvSpPr/>
            <p:nvPr/>
          </p:nvSpPr>
          <p:spPr>
            <a:xfrm>
              <a:off x="4151858" y="3144203"/>
              <a:ext cx="2643633" cy="7949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400" b="0" kern="1200" dirty="0" smtClean="0">
                  <a:solidFill>
                    <a:srgbClr val="C00000"/>
                  </a:solidFill>
                </a:rPr>
                <a:t>More </a:t>
              </a:r>
              <a:r>
                <a:rPr lang="fr-BE" sz="1400" b="0" kern="1200" dirty="0" err="1" smtClean="0">
                  <a:solidFill>
                    <a:srgbClr val="C00000"/>
                  </a:solidFill>
                </a:rPr>
                <a:t>subsidiarity</a:t>
              </a:r>
              <a:r>
                <a:rPr lang="fr-BE" sz="1400" b="0" kern="1200" dirty="0" smtClean="0">
                  <a:solidFill>
                    <a:srgbClr val="C00000"/>
                  </a:solidFill>
                </a:rPr>
                <a:t/>
              </a:r>
              <a:br>
                <a:rPr lang="fr-BE" sz="1400" b="0" kern="1200" dirty="0" smtClean="0">
                  <a:solidFill>
                    <a:srgbClr val="C00000"/>
                  </a:solidFill>
                </a:rPr>
              </a:br>
              <a:r>
                <a:rPr lang="fr-BE" sz="1400" b="0" kern="1200" dirty="0" smtClean="0">
                  <a:solidFill>
                    <a:srgbClr val="C00000"/>
                  </a:solidFill>
                </a:rPr>
                <a:t>More </a:t>
              </a:r>
              <a:r>
                <a:rPr lang="fr-BE" sz="1400" b="0" kern="1200" dirty="0" err="1" smtClean="0">
                  <a:solidFill>
                    <a:srgbClr val="C00000"/>
                  </a:solidFill>
                </a:rPr>
                <a:t>Knowledge</a:t>
              </a:r>
              <a:endParaRPr lang="en-GB" sz="1400" b="0" kern="1200" dirty="0">
                <a:solidFill>
                  <a:srgbClr val="C00000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51751" y="611834"/>
            <a:ext cx="8371202" cy="831003"/>
          </a:xfrm>
          <a:prstGeom prst="rect">
            <a:avLst/>
          </a:prstGeom>
          <a:noFill/>
        </p:spPr>
        <p:txBody>
          <a:bodyPr wrap="square" lIns="35566" tIns="17783" rIns="35566" bIns="17783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100" baseline="30000" dirty="0">
                <a:solidFill>
                  <a:srgbClr val="808080">
                    <a:lumMod val="50000"/>
                  </a:srgbClr>
                </a:solidFill>
                <a:latin typeface="EC Square Sans Pro" panose="020B0506040000020004" pitchFamily="34" charset="0"/>
              </a:rPr>
              <a:t>	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" y="-138485"/>
            <a:ext cx="184666" cy="27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5" rIns="91408" bIns="4570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74964" y="1242797"/>
            <a:ext cx="8640959" cy="461635"/>
          </a:xfrm>
          <a:prstGeom prst="rect">
            <a:avLst/>
          </a:prstGeom>
          <a:noFill/>
        </p:spPr>
        <p:txBody>
          <a:bodyPr wrap="square" lIns="91408" tIns="45705" rIns="91408" bIns="45705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The CAP in the future: Objectives</a:t>
            </a:r>
            <a:endParaRPr lang="en-GB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05019" y="1277342"/>
            <a:ext cx="184666" cy="46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5" rIns="91408" bIns="4570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en-GB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05019" y="1277342"/>
            <a:ext cx="184666" cy="46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5" rIns="91408" bIns="4570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en-GB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16839893"/>
              </p:ext>
            </p:extLst>
          </p:nvPr>
        </p:nvGraphicFramePr>
        <p:xfrm>
          <a:off x="1383415" y="1772806"/>
          <a:ext cx="6480720" cy="3813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Slide Number Placeholder 5"/>
          <p:cNvSpPr txBox="1">
            <a:spLocks/>
          </p:cNvSpPr>
          <p:nvPr/>
        </p:nvSpPr>
        <p:spPr bwMode="auto">
          <a:xfrm>
            <a:off x="4309450" y="6647176"/>
            <a:ext cx="628650" cy="238125"/>
          </a:xfrm>
          <a:prstGeom prst="rect">
            <a:avLst/>
          </a:prstGeom>
          <a:solidFill>
            <a:srgbClr val="2C6E1C"/>
          </a:solidFill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5B491772-24F1-43EF-AB23-FDDAC09E3150}" type="slidenum">
              <a:rPr lang="en-GB" sz="1000">
                <a:solidFill>
                  <a:schemeClr val="bg1"/>
                </a:solidFill>
              </a:rPr>
              <a:pPr eaLnBrk="1" hangingPunct="1"/>
              <a:t>18</a:t>
            </a:fld>
            <a:endParaRPr lang="en-GB" sz="10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23728" y="5541235"/>
            <a:ext cx="2188162" cy="913920"/>
            <a:chOff x="0" y="59058"/>
            <a:chExt cx="1815675" cy="864096"/>
          </a:xfrm>
        </p:grpSpPr>
        <p:sp>
          <p:nvSpPr>
            <p:cNvPr id="12" name="Rounded Rectangle 11"/>
            <p:cNvSpPr/>
            <p:nvPr/>
          </p:nvSpPr>
          <p:spPr>
            <a:xfrm>
              <a:off x="0" y="59058"/>
              <a:ext cx="1815675" cy="864096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2182" y="101240"/>
              <a:ext cx="1731311" cy="779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26670" rIns="5334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400" kern="1200" dirty="0" smtClean="0"/>
                <a:t>Cross-</a:t>
              </a:r>
              <a:r>
                <a:rPr lang="fr-BE" sz="1400" kern="1200" dirty="0" err="1" smtClean="0"/>
                <a:t>cutting</a:t>
              </a:r>
              <a:endParaRPr lang="fr-BE" sz="1400" kern="12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40884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936625"/>
          </a:xfrm>
        </p:spPr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3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496944" cy="3168352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557337"/>
            <a:ext cx="85852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OUTLINE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55577" y="2492896"/>
            <a:ext cx="759626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n-GB" b="1" kern="0" dirty="0" smtClean="0"/>
              <a:t>1. The CAP: promoting sustainable farming</a:t>
            </a:r>
          </a:p>
          <a:p>
            <a:pPr marL="0" indent="0">
              <a:spcBef>
                <a:spcPts val="1800"/>
              </a:spcBef>
            </a:pPr>
            <a:r>
              <a:rPr lang="fr-BE" b="1" kern="0" dirty="0" smtClean="0"/>
              <a:t>2. The </a:t>
            </a:r>
            <a:r>
              <a:rPr lang="fr-BE" b="1" kern="0" dirty="0" err="1" smtClean="0"/>
              <a:t>need</a:t>
            </a:r>
            <a:r>
              <a:rPr lang="fr-BE" b="1" kern="0" dirty="0" smtClean="0"/>
              <a:t> to </a:t>
            </a:r>
            <a:r>
              <a:rPr lang="fr-BE" b="1" kern="0" dirty="0" err="1" smtClean="0"/>
              <a:t>improve</a:t>
            </a:r>
            <a:r>
              <a:rPr lang="fr-BE" b="1" kern="0" dirty="0" smtClean="0"/>
              <a:t> </a:t>
            </a:r>
            <a:endParaRPr lang="en-GB" b="1" kern="0" dirty="0" smtClean="0"/>
          </a:p>
          <a:p>
            <a:pPr marL="0" indent="0"/>
            <a:endParaRPr lang="it-IT" sz="1000" kern="0" dirty="0" smtClean="0"/>
          </a:p>
          <a:p>
            <a:pPr marL="0" indent="0"/>
            <a:r>
              <a:rPr lang="en-GB" b="1" kern="0" dirty="0" smtClean="0"/>
              <a:t>3. The CAP in the future: modernisation and simplification</a:t>
            </a:r>
          </a:p>
          <a:p>
            <a:pPr marL="0" indent="0"/>
            <a:endParaRPr lang="it-IT" sz="1000" kern="0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2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2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496944" cy="3168352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557337"/>
            <a:ext cx="8585200" cy="9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SUSTAINABILITY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3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grpSp>
        <p:nvGrpSpPr>
          <p:cNvPr id="6" name="Group 1030"/>
          <p:cNvGrpSpPr>
            <a:grpSpLocks/>
          </p:cNvGrpSpPr>
          <p:nvPr/>
        </p:nvGrpSpPr>
        <p:grpSpPr bwMode="auto">
          <a:xfrm>
            <a:off x="1219200" y="3140968"/>
            <a:ext cx="6449144" cy="842070"/>
            <a:chOff x="768" y="979"/>
            <a:chExt cx="4440" cy="1530"/>
          </a:xfrm>
        </p:grpSpPr>
        <p:sp>
          <p:nvSpPr>
            <p:cNvPr id="7" name="AutoShape 1031"/>
            <p:cNvSpPr>
              <a:spLocks noChangeArrowheads="1"/>
            </p:cNvSpPr>
            <p:nvPr/>
          </p:nvSpPr>
          <p:spPr bwMode="auto">
            <a:xfrm rot="16200000">
              <a:off x="2223" y="-476"/>
              <a:ext cx="1530" cy="4440"/>
            </a:xfrm>
            <a:prstGeom prst="homePlate">
              <a:avLst>
                <a:gd name="adj" fmla="val 100000"/>
              </a:avLst>
            </a:prstGeom>
            <a:gradFill rotWithShape="0">
              <a:gsLst>
                <a:gs pos="0">
                  <a:srgbClr val="00C28F"/>
                </a:gs>
                <a:gs pos="50000">
                  <a:srgbClr val="00A076"/>
                </a:gs>
                <a:gs pos="100000">
                  <a:srgbClr val="00C28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4" dir="b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00DCA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9" name="Text Box 1032"/>
            <p:cNvSpPr txBox="1">
              <a:spLocks noChangeArrowheads="1"/>
            </p:cNvSpPr>
            <p:nvPr/>
          </p:nvSpPr>
          <p:spPr bwMode="auto">
            <a:xfrm>
              <a:off x="1729" y="1677"/>
              <a:ext cx="3045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B46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r>
                <a:rPr lang="en-GB" altLang="en-US" sz="2400" i="0" dirty="0">
                  <a:solidFill>
                    <a:srgbClr val="FFFFE7"/>
                  </a:solidFill>
                  <a:effectLst/>
                  <a:latin typeface="Arial" pitchFamily="34" charset="0"/>
                </a:rPr>
                <a:t>Sustainable Agriculture</a:t>
              </a:r>
            </a:p>
            <a:p>
              <a:r>
                <a:rPr lang="en-GB" altLang="en-US" sz="2400" i="0" dirty="0">
                  <a:solidFill>
                    <a:srgbClr val="FFFFE7"/>
                  </a:solidFill>
                  <a:effectLst/>
                  <a:latin typeface="Arial" pitchFamily="34" charset="0"/>
                </a:rPr>
                <a:t> and Rural Development</a:t>
              </a:r>
            </a:p>
          </p:txBody>
        </p:sp>
      </p:grpSp>
      <p:sp>
        <p:nvSpPr>
          <p:cNvPr id="10" name="Text Box 1027"/>
          <p:cNvSpPr txBox="1">
            <a:spLocks noChangeArrowheads="1"/>
          </p:cNvSpPr>
          <p:nvPr/>
        </p:nvSpPr>
        <p:spPr bwMode="auto">
          <a:xfrm>
            <a:off x="1793998" y="5711825"/>
            <a:ext cx="5299547" cy="461665"/>
          </a:xfrm>
          <a:prstGeom prst="rect">
            <a:avLst/>
          </a:prstGeom>
          <a:gradFill rotWithShape="0">
            <a:gsLst>
              <a:gs pos="0">
                <a:srgbClr val="00C28F"/>
              </a:gs>
              <a:gs pos="50000">
                <a:srgbClr val="00A076"/>
              </a:gs>
              <a:gs pos="100000">
                <a:srgbClr val="00C28F"/>
              </a:gs>
            </a:gsLst>
            <a:lin ang="5400000" scaled="1"/>
          </a:gradFill>
          <a:ln>
            <a:noFill/>
          </a:ln>
          <a:effectLst/>
          <a:scene3d>
            <a:camera prst="legacyObliqueTopRight">
              <a:rot lat="300000" lon="0" rev="0"/>
            </a:camera>
            <a:lightRig rig="legacyFlat4" dir="b"/>
          </a:scene3d>
          <a:sp3d extrusionH="887400" prstMaterial="legacyPlastic">
            <a:bevelT w="13500" h="13500" prst="angle"/>
            <a:bevelB w="13500" h="13500" prst="angle"/>
            <a:extrusionClr>
              <a:srgbClr val="00DC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en-US" sz="2400" i="0" dirty="0">
                <a:solidFill>
                  <a:srgbClr val="FFFFE7"/>
                </a:solidFill>
                <a:effectLst/>
                <a:latin typeface="Arial" pitchFamily="34" charset="0"/>
              </a:rPr>
              <a:t>Environmental Integrity</a:t>
            </a:r>
          </a:p>
        </p:txBody>
      </p:sp>
      <p:sp>
        <p:nvSpPr>
          <p:cNvPr id="11" name="Text Box 1028"/>
          <p:cNvSpPr txBox="1">
            <a:spLocks noChangeArrowheads="1"/>
          </p:cNvSpPr>
          <p:nvPr/>
        </p:nvSpPr>
        <p:spPr bwMode="auto">
          <a:xfrm>
            <a:off x="1774931" y="5048249"/>
            <a:ext cx="5285258" cy="461665"/>
          </a:xfrm>
          <a:prstGeom prst="rect">
            <a:avLst/>
          </a:prstGeom>
          <a:gradFill rotWithShape="0">
            <a:gsLst>
              <a:gs pos="0">
                <a:srgbClr val="00C28F"/>
              </a:gs>
              <a:gs pos="50000">
                <a:srgbClr val="00A076"/>
              </a:gs>
              <a:gs pos="100000">
                <a:srgbClr val="00C28F"/>
              </a:gs>
            </a:gsLst>
            <a:lin ang="5400000" scaled="1"/>
          </a:gradFill>
          <a:ln>
            <a:noFill/>
          </a:ln>
          <a:effectLst/>
          <a:scene3d>
            <a:camera prst="legacyObliqueTopRight">
              <a:rot lat="300000" lon="0" rev="0"/>
            </a:camera>
            <a:lightRig rig="legacyFlat4" dir="b"/>
          </a:scene3d>
          <a:sp3d extrusionH="887400" prstMaterial="legacyPlastic">
            <a:bevelT w="13500" h="13500" prst="angle"/>
            <a:bevelB w="13500" h="13500" prst="angle"/>
            <a:extrusionClr>
              <a:srgbClr val="00DC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en-US" sz="2400" i="0" dirty="0">
                <a:solidFill>
                  <a:srgbClr val="FFFFE7"/>
                </a:solidFill>
                <a:effectLst/>
                <a:latin typeface="Arial" pitchFamily="34" charset="0"/>
              </a:rPr>
              <a:t>Social Acceptability</a:t>
            </a:r>
          </a:p>
        </p:txBody>
      </p:sp>
      <p:sp>
        <p:nvSpPr>
          <p:cNvPr id="12" name="Text Box 1029"/>
          <p:cNvSpPr txBox="1">
            <a:spLocks noChangeArrowheads="1"/>
          </p:cNvSpPr>
          <p:nvPr/>
        </p:nvSpPr>
        <p:spPr bwMode="auto">
          <a:xfrm>
            <a:off x="1776517" y="4437111"/>
            <a:ext cx="5283672" cy="461665"/>
          </a:xfrm>
          <a:prstGeom prst="rect">
            <a:avLst/>
          </a:prstGeom>
          <a:gradFill rotWithShape="0">
            <a:gsLst>
              <a:gs pos="0">
                <a:srgbClr val="00C28F"/>
              </a:gs>
              <a:gs pos="50000">
                <a:srgbClr val="00A076"/>
              </a:gs>
              <a:gs pos="100000">
                <a:srgbClr val="00C28F"/>
              </a:gs>
            </a:gsLst>
            <a:lin ang="5400000" scaled="1"/>
          </a:gradFill>
          <a:ln>
            <a:noFill/>
          </a:ln>
          <a:effectLst/>
          <a:scene3d>
            <a:camera prst="legacyObliqueTopRight">
              <a:rot lat="300000" lon="0" rev="0"/>
            </a:camera>
            <a:lightRig rig="legacyFlat4" dir="b"/>
          </a:scene3d>
          <a:sp3d extrusionH="887400" prstMaterial="legacyPlastic">
            <a:bevelT w="13500" h="13500" prst="angle"/>
            <a:bevelB w="13500" h="13500" prst="angle"/>
            <a:extrusionClr>
              <a:srgbClr val="00DCA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en-US" sz="2400" i="0" dirty="0">
                <a:solidFill>
                  <a:srgbClr val="FFFFE7"/>
                </a:solidFill>
                <a:effectLst/>
                <a:latin typeface="Arial" pitchFamily="34" charset="0"/>
              </a:rPr>
              <a:t>Economic Viability</a:t>
            </a:r>
            <a:endParaRPr lang="en-GB" altLang="en-US" sz="2400" i="0" dirty="0">
              <a:solidFill>
                <a:srgbClr val="FFFFE7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08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  <p:bldP spid="1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496944" cy="3168352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557337"/>
            <a:ext cx="8585200" cy="9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The CAP: Promoting sustainable farming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55576" y="2492896"/>
            <a:ext cx="784887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0"/>
              </a:spcBef>
            </a:pPr>
            <a:endParaRPr lang="en-GB" b="1" kern="0" dirty="0">
              <a:solidFill>
                <a:srgbClr val="00B05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4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 descr="U:\1-BRIEFINGS\2017\Dumitru - Budapest 2017\trap maiz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3212976"/>
            <a:ext cx="2035869" cy="305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3717032"/>
            <a:ext cx="54773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1" dirty="0" smtClean="0"/>
              <a:t>A long-term objective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1" dirty="0" smtClean="0"/>
              <a:t>Evolution and adaptation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1" dirty="0" smtClean="0"/>
              <a:t>Growing share of budget is sustainability-related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1" dirty="0" smtClean="0"/>
              <a:t>Wide toolkit available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FF0000"/>
                </a:solidFill>
              </a:rPr>
              <a:t>But increased complexity </a:t>
            </a:r>
          </a:p>
        </p:txBody>
      </p:sp>
    </p:spTree>
    <p:extLst>
      <p:ext uri="{BB962C8B-B14F-4D97-AF65-F5344CB8AC3E}">
        <p14:creationId xmlns:p14="http://schemas.microsoft.com/office/powerpoint/2010/main" val="6915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496944" cy="3168352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557337"/>
            <a:ext cx="8585200" cy="9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CAP tools for sustainability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5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310" y="2624879"/>
            <a:ext cx="6122665" cy="340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273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fld id="{30486920-D1C6-4125-9B33-F2B5054861AA}" type="slidenum">
              <a:rPr lang="en-GB" altLang="en-US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</a:pPr>
              <a:t>6</a:t>
            </a:fld>
            <a:endParaRPr lang="en-GB" altLang="en-US" smtClean="0">
              <a:solidFill>
                <a:srgbClr val="FFFFFF"/>
              </a:solidFill>
            </a:endParaRP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3059113" y="5229225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7600" b="1">
              <a:solidFill>
                <a:srgbClr val="FFD624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5356225" y="2998788"/>
            <a:ext cx="3413125" cy="935037"/>
          </a:xfrm>
          <a:prstGeom prst="leftArrow">
            <a:avLst/>
          </a:prstGeom>
          <a:solidFill>
            <a:srgbClr val="B24438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a-DK" sz="1100" dirty="0">
              <a:solidFill>
                <a:srgbClr val="FFFFFF"/>
              </a:solidFill>
            </a:endParaRPr>
          </a:p>
          <a:p>
            <a:pPr>
              <a:defRPr/>
            </a:pPr>
            <a:r>
              <a:rPr lang="da-DK" sz="1100" dirty="0">
                <a:solidFill>
                  <a:srgbClr val="FFFFFF"/>
                </a:solidFill>
              </a:rPr>
              <a:t>    </a:t>
            </a:r>
            <a:r>
              <a:rPr lang="en-GB" sz="1300" dirty="0" smtClean="0">
                <a:solidFill>
                  <a:srgbClr val="FFFFFF"/>
                </a:solidFill>
              </a:rPr>
              <a:t>Food chain organisation, animal</a:t>
            </a:r>
          </a:p>
          <a:p>
            <a:pPr>
              <a:defRPr/>
            </a:pPr>
            <a:r>
              <a:rPr lang="en-GB" sz="1300" dirty="0" smtClean="0">
                <a:solidFill>
                  <a:srgbClr val="FFFFFF"/>
                </a:solidFill>
              </a:rPr>
              <a:t>    welfare, risk management</a:t>
            </a:r>
          </a:p>
          <a:p>
            <a:pPr>
              <a:defRPr/>
            </a:pPr>
            <a:endParaRPr lang="da-DK" dirty="0">
              <a:solidFill>
                <a:srgbClr val="FFFFFF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356225" y="2052638"/>
            <a:ext cx="3413125" cy="944562"/>
          </a:xfrm>
          <a:prstGeom prst="leftArrow">
            <a:avLst/>
          </a:prstGeom>
          <a:solidFill>
            <a:srgbClr val="386DC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a-DK" b="1" dirty="0">
                <a:solidFill>
                  <a:srgbClr val="FFFFFF"/>
                </a:solidFill>
              </a:rPr>
              <a:t>     </a:t>
            </a:r>
            <a:r>
              <a:rPr lang="en-GB" sz="1300" dirty="0" smtClean="0">
                <a:solidFill>
                  <a:srgbClr val="FFFFFF"/>
                </a:solidFill>
              </a:rPr>
              <a:t>Farm viability competitiveness,</a:t>
            </a:r>
          </a:p>
          <a:p>
            <a:pPr>
              <a:defRPr/>
            </a:pPr>
            <a:r>
              <a:rPr lang="en-GB" sz="1300" dirty="0" smtClean="0">
                <a:solidFill>
                  <a:srgbClr val="FFFFFF"/>
                </a:solidFill>
              </a:rPr>
              <a:t>     sustainable forest management</a:t>
            </a:r>
            <a:endParaRPr lang="en-GB" sz="1300" dirty="0">
              <a:solidFill>
                <a:srgbClr val="FFFFFF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5364163" y="4032250"/>
            <a:ext cx="3405187" cy="909638"/>
          </a:xfrm>
          <a:prstGeom prst="leftArrow">
            <a:avLst/>
          </a:prstGeom>
          <a:solidFill>
            <a:srgbClr val="9BA761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a-DK" sz="1300" b="1" dirty="0">
                <a:solidFill>
                  <a:srgbClr val="FFFFFF"/>
                </a:solidFill>
              </a:rPr>
              <a:t>    </a:t>
            </a:r>
            <a:r>
              <a:rPr lang="en-GB" sz="1300" dirty="0" smtClean="0">
                <a:solidFill>
                  <a:srgbClr val="FFFFFF"/>
                </a:solidFill>
              </a:rPr>
              <a:t>Ecosystems in agriculture and forestry</a:t>
            </a:r>
            <a:endParaRPr lang="en-GB" sz="1300" dirty="0">
              <a:solidFill>
                <a:srgbClr val="FFFFFF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5364163" y="5014913"/>
            <a:ext cx="3405187" cy="935037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a-DK" sz="1100" dirty="0">
                <a:solidFill>
                  <a:srgbClr val="FFFFFF"/>
                </a:solidFill>
              </a:rPr>
              <a:t>    </a:t>
            </a:r>
            <a:r>
              <a:rPr lang="en-GB" sz="1300" dirty="0" smtClean="0">
                <a:solidFill>
                  <a:srgbClr val="FFFFFF"/>
                </a:solidFill>
              </a:rPr>
              <a:t>Resource efficiency, low carbon</a:t>
            </a:r>
          </a:p>
          <a:p>
            <a:pPr>
              <a:defRPr/>
            </a:pPr>
            <a:r>
              <a:rPr lang="en-GB" sz="1300" dirty="0" smtClean="0">
                <a:solidFill>
                  <a:srgbClr val="FFFFFF"/>
                </a:solidFill>
              </a:rPr>
              <a:t>    and climate resilience</a:t>
            </a:r>
            <a:endParaRPr lang="en-GB" sz="1300" dirty="0">
              <a:solidFill>
                <a:srgbClr val="FFFFFF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5383213" y="5910263"/>
            <a:ext cx="3394075" cy="889000"/>
          </a:xfrm>
          <a:prstGeom prst="leftArrow">
            <a:avLst/>
          </a:prstGeom>
          <a:solidFill>
            <a:schemeClr val="accent5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a-DK" sz="1100" b="1" dirty="0">
                <a:solidFill>
                  <a:srgbClr val="FFFFFF"/>
                </a:solidFill>
              </a:rPr>
              <a:t>    </a:t>
            </a:r>
            <a:r>
              <a:rPr lang="en-GB" sz="1300" dirty="0" smtClean="0">
                <a:solidFill>
                  <a:srgbClr val="FFFFFF"/>
                </a:solidFill>
              </a:rPr>
              <a:t>Social inclusion, poverty reduction, economic development</a:t>
            </a:r>
            <a:endParaRPr lang="en-GB" sz="1300" dirty="0">
              <a:solidFill>
                <a:srgbClr val="FFFFFF"/>
              </a:solidFill>
            </a:endParaRPr>
          </a:p>
        </p:txBody>
      </p:sp>
      <p:sp>
        <p:nvSpPr>
          <p:cNvPr id="11" name="Up-Down Arrow 10"/>
          <p:cNvSpPr/>
          <p:nvPr/>
        </p:nvSpPr>
        <p:spPr>
          <a:xfrm>
            <a:off x="8777288" y="1248942"/>
            <a:ext cx="366712" cy="5550322"/>
          </a:xfrm>
          <a:prstGeom prst="upDownArrow">
            <a:avLst/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defTabSz="4572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 smtClean="0">
                <a:solidFill>
                  <a:srgbClr val="FFFFFF"/>
                </a:solidFill>
              </a:rPr>
              <a:t>18 Focus Areas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5356225" y="1116013"/>
            <a:ext cx="3413125" cy="944562"/>
          </a:xfrm>
          <a:prstGeom prst="leftArrow">
            <a:avLst/>
          </a:prstGeom>
          <a:solidFill>
            <a:srgbClr val="FF99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b="1" dirty="0" smtClean="0">
                <a:solidFill>
                  <a:srgbClr val="FFFFFF"/>
                </a:solidFill>
              </a:rPr>
              <a:t>     </a:t>
            </a:r>
            <a:r>
              <a:rPr lang="en-GB" sz="1300" dirty="0" smtClean="0">
                <a:solidFill>
                  <a:srgbClr val="FFFFFF"/>
                </a:solidFill>
              </a:rPr>
              <a:t>Knowledge Transfer and   Innovation (cross cutting)</a:t>
            </a:r>
            <a:endParaRPr lang="en-GB" sz="1300" dirty="0">
              <a:solidFill>
                <a:srgbClr val="FFFFFF"/>
              </a:solidFill>
            </a:endParaRPr>
          </a:p>
        </p:txBody>
      </p:sp>
      <p:sp>
        <p:nvSpPr>
          <p:cNvPr id="31755" name="TextBox 4"/>
          <p:cNvSpPr txBox="1">
            <a:spLocks noChangeArrowheads="1"/>
          </p:cNvSpPr>
          <p:nvPr/>
        </p:nvSpPr>
        <p:spPr bwMode="auto">
          <a:xfrm>
            <a:off x="0" y="1249363"/>
            <a:ext cx="53832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en-GB" altLang="en-US" sz="3000" b="1" kern="0" dirty="0" smtClean="0">
                <a:latin typeface="+mj-lt"/>
                <a:ea typeface="+mj-ea"/>
                <a:cs typeface="+mj-cs"/>
              </a:rPr>
              <a:t>CAP tools - Share of funds per RD priority</a:t>
            </a:r>
            <a:endParaRPr lang="en-GB" altLang="en-US" sz="3000" b="1" kern="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1756" name="Chart 16"/>
          <p:cNvGraphicFramePr>
            <a:graphicFrameLocks/>
          </p:cNvGraphicFramePr>
          <p:nvPr/>
        </p:nvGraphicFramePr>
        <p:xfrm>
          <a:off x="-447675" y="2268538"/>
          <a:ext cx="6419850" cy="413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" r:id="rId4" imgW="6419644" imgH="4139543" progId="Excel.Chart.8">
                  <p:embed/>
                </p:oleObj>
              </mc:Choice>
              <mc:Fallback>
                <p:oleObj r:id="rId4" imgW="6419644" imgH="4139543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47675" y="2268538"/>
                        <a:ext cx="6419850" cy="413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lide Number Placeholder 5"/>
          <p:cNvSpPr txBox="1">
            <a:spLocks/>
          </p:cNvSpPr>
          <p:nvPr/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6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91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92896"/>
            <a:ext cx="8496944" cy="3960440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557337"/>
            <a:ext cx="8585200" cy="9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CAP tools for sustainability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9552" y="2636912"/>
            <a:ext cx="813690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0"/>
              </a:spcBef>
            </a:pPr>
            <a:endParaRPr lang="en-GB" sz="1600" b="1" i="0" dirty="0" smtClean="0"/>
          </a:p>
          <a:p>
            <a:pPr>
              <a:spcBef>
                <a:spcPts val="0"/>
              </a:spcBef>
            </a:pPr>
            <a:r>
              <a:rPr lang="en-GB" sz="1600" b="1" i="0" dirty="0" smtClean="0"/>
              <a:t>Extensification of crops and permanent grassland (AECM, in part greening and environmental cross-compliance)</a:t>
            </a:r>
          </a:p>
          <a:p>
            <a:pPr algn="ctr">
              <a:spcBef>
                <a:spcPts val="0"/>
              </a:spcBef>
            </a:pPr>
            <a:endParaRPr lang="en-GB" sz="1600" b="1" i="0" dirty="0" smtClean="0"/>
          </a:p>
          <a:p>
            <a:pPr algn="r">
              <a:spcBef>
                <a:spcPts val="0"/>
              </a:spcBef>
            </a:pPr>
            <a:r>
              <a:rPr lang="en-GB" sz="1600" b="1" i="0" dirty="0" smtClean="0"/>
              <a:t>Conservation agriculture practices on soil (AECM)</a:t>
            </a:r>
            <a:endParaRPr lang="en-GB" sz="1600" i="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GB" i="0" dirty="0" smtClean="0"/>
              <a:t> </a:t>
            </a:r>
            <a:endParaRPr lang="en-GB" b="1" kern="0" dirty="0">
              <a:solidFill>
                <a:srgbClr val="00B05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7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77070"/>
            <a:ext cx="2802043" cy="17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U:\1-BRIEFINGS\2017\Dumitru - Budapest 2017\zero tilla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0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3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92896"/>
            <a:ext cx="8496944" cy="3960440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557337"/>
            <a:ext cx="8585200" cy="9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CAP tools for sustainability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2043" y="2636912"/>
            <a:ext cx="85852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b="1" i="0" dirty="0" smtClean="0"/>
              <a:t>Non-productive investments (e.g. agriculture </a:t>
            </a:r>
            <a:r>
              <a:rPr lang="en-GB" sz="1600" b="1" i="0" dirty="0"/>
              <a:t>dry </a:t>
            </a:r>
            <a:r>
              <a:rPr lang="en-GB" sz="1600" b="1" i="0" dirty="0" smtClean="0"/>
              <a:t>walls, wetlands, hedges, tree lines, ponds, bosquets)</a:t>
            </a:r>
          </a:p>
          <a:p>
            <a:pPr algn="ctr">
              <a:spcBef>
                <a:spcPts val="0"/>
              </a:spcBef>
            </a:pPr>
            <a:endParaRPr lang="en-GB" sz="1600" b="1" i="0" dirty="0" smtClean="0"/>
          </a:p>
          <a:p>
            <a:pPr algn="r">
              <a:spcBef>
                <a:spcPts val="0"/>
              </a:spcBef>
            </a:pPr>
            <a:r>
              <a:rPr lang="en-GB" sz="1600" b="1" i="0" dirty="0" smtClean="0"/>
              <a:t>Investment in irrigation to reduce water consumption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i="0" dirty="0" smtClean="0"/>
              <a:t> </a:t>
            </a:r>
            <a:endParaRPr lang="en-GB" b="1" kern="0" dirty="0">
              <a:solidFill>
                <a:srgbClr val="00B05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8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3"/>
            <a:ext cx="2794943" cy="2096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681126" cy="2096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725" y="4005063"/>
            <a:ext cx="2561835" cy="2096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06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92896"/>
            <a:ext cx="8280920" cy="3960440"/>
          </a:xfrm>
        </p:spPr>
        <p:txBody>
          <a:bodyPr/>
          <a:lstStyle/>
          <a:p>
            <a:pPr>
              <a:spcAft>
                <a:spcPts val="300"/>
              </a:spcAft>
            </a:pPr>
            <a:endParaRPr lang="en-GB" dirty="0" smtClean="0"/>
          </a:p>
          <a:p>
            <a:pPr>
              <a:spcAft>
                <a:spcPts val="300"/>
              </a:spcAft>
            </a:pPr>
            <a:endParaRPr lang="en-GB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043" y="1412776"/>
            <a:ext cx="8585200" cy="9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CAP tools for sustainability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2043" y="2492896"/>
            <a:ext cx="454798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="1" i="0" dirty="0" smtClean="0"/>
              <a:t>The European Innovation Partnership for agriculture productivity and sustainability (EIP-AGRI)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 i="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b="1" i="0" dirty="0" smtClean="0"/>
              <a:t>3200 operational groups = multi-actor projects creating innovations</a:t>
            </a:r>
          </a:p>
          <a:p>
            <a:pPr>
              <a:spcBef>
                <a:spcPts val="0"/>
              </a:spcBef>
            </a:pPr>
            <a:endParaRPr lang="fr-BE" sz="1600" b="1" i="0" dirty="0"/>
          </a:p>
          <a:p>
            <a:pPr marL="0" indent="0">
              <a:spcBef>
                <a:spcPts val="0"/>
              </a:spcBef>
              <a:buNone/>
            </a:pPr>
            <a:r>
              <a:rPr lang="fr-BE" sz="1600" b="1" i="0" dirty="0" smtClean="0">
                <a:sym typeface="Wingdings" panose="05000000000000000000" pitchFamily="2" charset="2"/>
              </a:rPr>
              <a:t>N</a:t>
            </a:r>
            <a:r>
              <a:rPr lang="fr-BE" sz="1600" b="1" i="0" dirty="0" smtClean="0"/>
              <a:t>etworking &amp; </a:t>
            </a:r>
            <a:r>
              <a:rPr lang="fr-BE" sz="1600" b="1" i="0" dirty="0" err="1" smtClean="0"/>
              <a:t>knowledge</a:t>
            </a:r>
            <a:r>
              <a:rPr lang="fr-BE" sz="1600" b="1" i="0" dirty="0" smtClean="0"/>
              <a:t> exchange</a:t>
            </a:r>
          </a:p>
          <a:p>
            <a:pPr>
              <a:spcBef>
                <a:spcPts val="0"/>
              </a:spcBef>
            </a:pPr>
            <a:endParaRPr lang="fr-BE" sz="1600" b="1" i="0" dirty="0"/>
          </a:p>
          <a:p>
            <a:pPr marL="0" indent="0">
              <a:spcBef>
                <a:spcPts val="0"/>
              </a:spcBef>
              <a:buNone/>
            </a:pPr>
            <a:endParaRPr lang="en-GB" sz="1600" b="1" i="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GB" i="0" dirty="0" smtClean="0"/>
              <a:t> </a:t>
            </a:r>
            <a:endParaRPr lang="en-GB" b="1" kern="0" dirty="0">
              <a:solidFill>
                <a:srgbClr val="00B05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fld id="{D8B93E32-23F2-435C-86AA-E1B21C7C9865}" type="slidenum">
              <a:rPr lang="en-GB" sz="1200" smtClean="0">
                <a:solidFill>
                  <a:schemeClr val="bg1"/>
                </a:solidFill>
              </a:rPr>
              <a:pPr algn="ctr" eaLnBrk="1" hangingPunct="1"/>
              <a:t>9</a:t>
            </a:fld>
            <a:endParaRPr lang="en-GB" sz="1200" dirty="0" smtClean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43" y="4725144"/>
            <a:ext cx="3383073" cy="18110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11"/>
          <a:stretch/>
        </p:blipFill>
        <p:spPr>
          <a:xfrm>
            <a:off x="7729370" y="170385"/>
            <a:ext cx="1260745" cy="1530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706952"/>
              </p:ext>
            </p:extLst>
          </p:nvPr>
        </p:nvGraphicFramePr>
        <p:xfrm>
          <a:off x="3695116" y="2226704"/>
          <a:ext cx="5926286" cy="4420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6" r:id="rId6" imgW="7474344" imgH="5529551" progId="Excel.Chart.8">
                  <p:embed/>
                </p:oleObj>
              </mc:Choice>
              <mc:Fallback>
                <p:oleObj r:id="rId6" imgW="7474344" imgH="552955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5116" y="2226704"/>
                        <a:ext cx="5926286" cy="44208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ight Arrow 9"/>
          <p:cNvSpPr/>
          <p:nvPr/>
        </p:nvSpPr>
        <p:spPr bwMode="auto">
          <a:xfrm>
            <a:off x="4522985" y="4043660"/>
            <a:ext cx="255389" cy="288032"/>
          </a:xfrm>
          <a:prstGeom prst="rightArrow">
            <a:avLst/>
          </a:prstGeom>
          <a:solidFill>
            <a:srgbClr val="008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4992885" y="3180060"/>
            <a:ext cx="255389" cy="288032"/>
          </a:xfrm>
          <a:prstGeom prst="rightArrow">
            <a:avLst/>
          </a:prstGeom>
          <a:solidFill>
            <a:srgbClr val="008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5580112" y="5877272"/>
            <a:ext cx="255389" cy="288032"/>
          </a:xfrm>
          <a:prstGeom prst="rightArrow">
            <a:avLst/>
          </a:prstGeom>
          <a:solidFill>
            <a:srgbClr val="008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6588224" y="2636912"/>
            <a:ext cx="255389" cy="288032"/>
          </a:xfrm>
          <a:prstGeom prst="rightArrow">
            <a:avLst/>
          </a:prstGeom>
          <a:solidFill>
            <a:srgbClr val="008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6084168" y="2645296"/>
            <a:ext cx="255389" cy="288032"/>
          </a:xfrm>
          <a:prstGeom prst="rightArrow">
            <a:avLst/>
          </a:prstGeom>
          <a:solidFill>
            <a:srgbClr val="008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8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4828</TotalTime>
  <Words>658</Words>
  <Application>Microsoft Office PowerPoint</Application>
  <PresentationFormat>On-screen Show (4:3)</PresentationFormat>
  <Paragraphs>168</Paragraphs>
  <Slides>19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Blank</vt:lpstr>
      <vt:lpstr>Microsoft Excel Chart</vt:lpstr>
      <vt:lpstr>The new CAP-making EU farming smart and sustainable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Rural policies must contribute to Commission Priorities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Christiane Kirketerp de Viron</dc:creator>
  <cp:lastModifiedBy>TOUSSAINT Martine (AGRI)</cp:lastModifiedBy>
  <cp:revision>396</cp:revision>
  <cp:lastPrinted>2017-10-16T13:36:33Z</cp:lastPrinted>
  <dcterms:created xsi:type="dcterms:W3CDTF">2016-10-25T12:51:47Z</dcterms:created>
  <dcterms:modified xsi:type="dcterms:W3CDTF">2017-10-17T07:12:02Z</dcterms:modified>
</cp:coreProperties>
</file>