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26"/>
  </p:notesMasterIdLst>
  <p:sldIdLst>
    <p:sldId id="256" r:id="rId4"/>
    <p:sldId id="286" r:id="rId5"/>
    <p:sldId id="257" r:id="rId6"/>
    <p:sldId id="297" r:id="rId7"/>
    <p:sldId id="262" r:id="rId8"/>
    <p:sldId id="269" r:id="rId9"/>
    <p:sldId id="266" r:id="rId10"/>
    <p:sldId id="271" r:id="rId11"/>
    <p:sldId id="272" r:id="rId12"/>
    <p:sldId id="274" r:id="rId13"/>
    <p:sldId id="284" r:id="rId14"/>
    <p:sldId id="288" r:id="rId15"/>
    <p:sldId id="295" r:id="rId16"/>
    <p:sldId id="279" r:id="rId17"/>
    <p:sldId id="281" r:id="rId18"/>
    <p:sldId id="275" r:id="rId19"/>
    <p:sldId id="276" r:id="rId20"/>
    <p:sldId id="287" r:id="rId21"/>
    <p:sldId id="283" r:id="rId22"/>
    <p:sldId id="289" r:id="rId23"/>
    <p:sldId id="291" r:id="rId24"/>
    <p:sldId id="294" r:id="rId25"/>
  </p:sldIdLst>
  <p:sldSz cx="11161713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pos="351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12603"/>
    <a:srgbClr val="4D2403"/>
    <a:srgbClr val="642F04"/>
    <a:srgbClr val="753805"/>
    <a:srgbClr val="CC0000"/>
    <a:srgbClr val="713605"/>
    <a:srgbClr val="8C4306"/>
    <a:srgbClr val="9748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3" autoAdjust="0"/>
    <p:restoredTop sz="94660"/>
  </p:normalViewPr>
  <p:slideViewPr>
    <p:cSldViewPr>
      <p:cViewPr varScale="1">
        <p:scale>
          <a:sx n="72" d="100"/>
          <a:sy n="72" d="100"/>
        </p:scale>
        <p:origin x="768" y="78"/>
      </p:cViewPr>
      <p:guideLst>
        <p:guide orient="horz" pos="2160"/>
        <p:guide pos="2880"/>
        <p:guide pos="351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953C0D-CC72-4311-B5A9-DCEC7E849795}" type="datetimeFigureOut">
              <a:rPr lang="hu-HU" smtClean="0"/>
              <a:pPr/>
              <a:t>2019. 03. 05.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1143000"/>
            <a:ext cx="50228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C8ED5C-0919-4790-AC2B-D0612B20945B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900878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7575" y="1143000"/>
            <a:ext cx="502285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dirty="0">
              <a:cs typeface="Arial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559A12D-B67D-4524-B092-98C7B99DE8B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363D3D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363D3D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363D3D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110184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1143000"/>
            <a:ext cx="5022850" cy="3086100"/>
          </a:xfrm>
          <a:ln/>
        </p:spPr>
      </p:sp>
      <p:sp>
        <p:nvSpPr>
          <p:cNvPr id="15363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nl-NL" dirty="0"/>
              <a:t>Bekende toepassing van het gebruik van satellieten voor</a:t>
            </a:r>
          </a:p>
          <a:p>
            <a:r>
              <a:rPr lang="nl-NL" dirty="0" err="1"/>
              <a:t>sensing</a:t>
            </a:r>
            <a:r>
              <a:rPr lang="nl-NL" dirty="0"/>
              <a:t> is Google Earth, luchtfoto’s in het zichtbare licht. De</a:t>
            </a:r>
          </a:p>
          <a:p>
            <a:r>
              <a:rPr lang="nl-NL" dirty="0"/>
              <a:t>verschillen in grondkleur zijn goed af te lezen.</a:t>
            </a:r>
          </a:p>
        </p:txBody>
      </p:sp>
      <p:sp>
        <p:nvSpPr>
          <p:cNvPr id="15364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726CAC-A4BD-470C-8E7D-6C6A64E0F94F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750345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837130" y="2130431"/>
            <a:ext cx="9487457" cy="1470025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674258" y="3886200"/>
            <a:ext cx="7813199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Alcím mintájának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38A65-FAFA-4CE7-ACDE-7987CEC52915}" type="datetimeFigureOut">
              <a:rPr lang="hu-HU" smtClean="0"/>
              <a:pPr/>
              <a:t>2019. 03. 05.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77893-7923-4412-B240-5D90E5086441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38A65-FAFA-4CE7-ACDE-7987CEC52915}" type="datetimeFigureOut">
              <a:rPr lang="hu-HU" smtClean="0"/>
              <a:pPr/>
              <a:t>2019. 03. 05.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77893-7923-4412-B240-5D90E5086441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8092242" y="274644"/>
            <a:ext cx="2511386" cy="5851525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558086" y="274644"/>
            <a:ext cx="7348128" cy="5851525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38A65-FAFA-4CE7-ACDE-7987CEC52915}" type="datetimeFigureOut">
              <a:rPr lang="hu-HU" smtClean="0"/>
              <a:pPr/>
              <a:t>2019. 03. 05.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77893-7923-4412-B240-5D90E5086441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 bwMode="ltGray">
          <a:xfrm>
            <a:off x="-3" y="4754880"/>
            <a:ext cx="11161716" cy="2103120"/>
          </a:xfrm>
          <a:prstGeom prst="rect">
            <a:avLst/>
          </a:prstGeom>
          <a:gradFill flip="none" rotWithShape="1">
            <a:gsLst>
              <a:gs pos="100000">
                <a:schemeClr val="tx2">
                  <a:lumMod val="75000"/>
                </a:schemeClr>
              </a:gs>
              <a:gs pos="0">
                <a:schemeClr val="tx2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350" b="0" i="0" u="none" strike="noStrike" kern="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Euphemia"/>
              <a:ea typeface="+mn-ea"/>
              <a:cs typeface="+mn-cs"/>
            </a:endParaRPr>
          </a:p>
        </p:txBody>
      </p:sp>
      <p:sp>
        <p:nvSpPr>
          <p:cNvPr id="6" name="Rechthoek 5"/>
          <p:cNvSpPr/>
          <p:nvPr/>
        </p:nvSpPr>
        <p:spPr bwMode="white">
          <a:xfrm>
            <a:off x="-116" y="4724400"/>
            <a:ext cx="11158809" cy="76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350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395214" y="4800600"/>
            <a:ext cx="8371286" cy="1143000"/>
          </a:xfrm>
        </p:spPr>
        <p:txBody>
          <a:bodyPr anchor="b">
            <a:normAutofit/>
          </a:bodyPr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pic>
        <p:nvPicPr>
          <p:cNvPr id="7" name="pasted-image.pdf"/>
          <p:cNvPicPr>
            <a:picLocks noChangeAspect="1"/>
          </p:cNvPicPr>
          <p:nvPr userDrawn="1"/>
        </p:nvPicPr>
        <p:blipFill rotWithShape="1">
          <a:blip r:embed="rId2" cstate="print">
            <a:extLst/>
          </a:blip>
          <a:srcRect t="-4" b="19015"/>
          <a:stretch/>
        </p:blipFill>
        <p:spPr>
          <a:xfrm>
            <a:off x="-53392" y="-851400"/>
            <a:ext cx="11265360" cy="5652000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93762" y="5943600"/>
            <a:ext cx="8371286" cy="7620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500" cap="none" baseline="0">
                <a:solidFill>
                  <a:schemeClr val="bg1"/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nl-NL" dirty="0"/>
              <a:t>Klik om de ondertitelstijl van het model te bewerken</a:t>
            </a:r>
          </a:p>
        </p:txBody>
      </p:sp>
      <p:pic>
        <p:nvPicPr>
          <p:cNvPr id="8" name="SoilCares-Logo-on-black-RGB.png"/>
          <p:cNvPicPr>
            <a:picLocks noChangeAspect="1"/>
          </p:cNvPicPr>
          <p:nvPr userDrawn="1"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8202424" y="5641686"/>
            <a:ext cx="2956270" cy="1216314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922240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6pPr>
              <a:defRPr/>
            </a:lvl6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nl-NL" smtClean="0"/>
              <a:pPr/>
              <a:t>5-3-2019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18361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 bwMode="ltGray">
          <a:xfrm>
            <a:off x="1" y="0"/>
            <a:ext cx="11158809" cy="457200"/>
          </a:xfrm>
          <a:prstGeom prst="rect">
            <a:avLst/>
          </a:prstGeom>
          <a:gradFill flip="none" rotWithShape="1">
            <a:gsLst>
              <a:gs pos="100000">
                <a:schemeClr val="tx2">
                  <a:lumMod val="75000"/>
                </a:schemeClr>
              </a:gs>
              <a:gs pos="0">
                <a:schemeClr val="tx2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nl-NL" sz="1350" b="0" i="0" u="none" strike="noStrike" kern="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Euphemia"/>
            </a:endParaRPr>
          </a:p>
        </p:txBody>
      </p:sp>
      <p:sp>
        <p:nvSpPr>
          <p:cNvPr id="8" name="Rechthoek 7"/>
          <p:cNvSpPr/>
          <p:nvPr/>
        </p:nvSpPr>
        <p:spPr bwMode="white">
          <a:xfrm>
            <a:off x="0" y="411480"/>
            <a:ext cx="11158809" cy="457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35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95214" y="1143000"/>
            <a:ext cx="8371285" cy="2667000"/>
          </a:xfrm>
        </p:spPr>
        <p:txBody>
          <a:bodyPr anchor="b">
            <a:normAutofit/>
          </a:bodyPr>
          <a:lstStyle>
            <a:lvl1pPr algn="ctr">
              <a:defRPr sz="3900" b="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395214" y="3810000"/>
            <a:ext cx="8371285" cy="1143000"/>
          </a:xfrm>
        </p:spPr>
        <p:txBody>
          <a:bodyPr anchor="t">
            <a:normAutofit/>
          </a:bodyPr>
          <a:lstStyle>
            <a:lvl1pPr marL="0" indent="0" algn="ctr">
              <a:spcBef>
                <a:spcPts val="0"/>
              </a:spcBef>
              <a:buNone/>
              <a:defRPr sz="1800" cap="none" baseline="0">
                <a:solidFill>
                  <a:schemeClr val="tx2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nl-NL" smtClean="0"/>
              <a:pPr/>
              <a:t>5-3-2019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570909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lternatieve sectiekop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95214" y="1143000"/>
            <a:ext cx="8371285" cy="2667000"/>
          </a:xfrm>
        </p:spPr>
        <p:txBody>
          <a:bodyPr anchor="b">
            <a:normAutofit/>
          </a:bodyPr>
          <a:lstStyle>
            <a:lvl1pPr algn="ctr">
              <a:defRPr sz="3900" b="0">
                <a:solidFill>
                  <a:schemeClr val="tx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393761" y="3810000"/>
            <a:ext cx="8371285" cy="1143000"/>
          </a:xfrm>
        </p:spPr>
        <p:txBody>
          <a:bodyPr anchor="t">
            <a:normAutofit/>
          </a:bodyPr>
          <a:lstStyle>
            <a:lvl1pPr marL="0" indent="0" algn="ctr">
              <a:spcBef>
                <a:spcPts val="0"/>
              </a:spcBef>
              <a:buNone/>
              <a:defRPr sz="1800" cap="none" baseline="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E583DDF-CA54-461A-A486-592D2374C532}" type="datetimeFigureOut">
              <a:rPr lang="nl-NL" smtClean="0"/>
              <a:pPr/>
              <a:t>5-3-2019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A8D9AD5-F248-4919-864A-CFD76CC027D6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9060342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227788" y="1901952"/>
            <a:ext cx="4185642" cy="4123944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748284" y="1901952"/>
            <a:ext cx="4185642" cy="4123944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7D43D-6574-4C7B-808D-C6C12215A4D4}" type="datetimeFigureOut">
              <a:rPr lang="nl-NL" smtClean="0"/>
              <a:pPr/>
              <a:t>5-3-2019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CE5F2-81AA-4605-B028-6FBA391056AF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10437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27790" y="466344"/>
            <a:ext cx="8706136" cy="123444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227788" y="1837464"/>
            <a:ext cx="4185642" cy="766588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650" b="0" cap="none" baseline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1227788" y="2740739"/>
            <a:ext cx="4185642" cy="3288847"/>
          </a:xfrm>
        </p:spPr>
        <p:txBody>
          <a:bodyPr>
            <a:normAutofit/>
          </a:bodyPr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5748284" y="1837464"/>
            <a:ext cx="4185642" cy="766588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650" b="0" cap="none" baseline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5748284" y="2740739"/>
            <a:ext cx="4185642" cy="3288847"/>
          </a:xfrm>
        </p:spPr>
        <p:txBody>
          <a:bodyPr>
            <a:normAutofit/>
          </a:bodyPr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nl-NL" smtClean="0"/>
              <a:pPr/>
              <a:t>5-3-2019</a:t>
            </a:fld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90335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nl-NL" smtClean="0"/>
              <a:pPr/>
              <a:t>5-3-2019</a:t>
            </a:fld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24288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E583DDF-CA54-461A-A486-592D2374C532}" type="datetimeFigureOut">
              <a:rPr lang="nl-NL" smtClean="0"/>
              <a:pPr/>
              <a:t>5-3-2019</a:t>
            </a:fld>
            <a:endParaRPr lang="nl-NL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A8D9AD5-F248-4919-864A-CFD76CC027D6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28117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38A65-FAFA-4CE7-ACDE-7987CEC52915}" type="datetimeFigureOut">
              <a:rPr lang="hu-HU" smtClean="0"/>
              <a:pPr/>
              <a:t>2019. 03. 05.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77893-7923-4412-B240-5D90E5086441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96154" y="2362207"/>
            <a:ext cx="2929949" cy="1990725"/>
          </a:xfrm>
        </p:spPr>
        <p:txBody>
          <a:bodyPr anchor="b">
            <a:normAutofit/>
          </a:bodyPr>
          <a:lstStyle>
            <a:lvl1pPr>
              <a:defRPr sz="2550" b="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114428" y="685800"/>
            <a:ext cx="6627269" cy="5486400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96154" y="4367308"/>
            <a:ext cx="2929949" cy="1622012"/>
          </a:xfrm>
        </p:spPr>
        <p:txBody>
          <a:bodyPr>
            <a:normAutofit/>
          </a:bodyPr>
          <a:lstStyle>
            <a:lvl1pPr marL="0" indent="0">
              <a:spcBef>
                <a:spcPts val="900"/>
              </a:spcBef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nl-NL" smtClean="0"/>
              <a:pPr/>
              <a:t>5-3-2019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73443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Alternatieve inhoud met bijschrij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 bwMode="ltGray">
          <a:xfrm>
            <a:off x="0" y="0"/>
            <a:ext cx="4461895" cy="6858000"/>
          </a:xfrm>
          <a:prstGeom prst="rect">
            <a:avLst/>
          </a:prstGeom>
          <a:gradFill flip="none" rotWithShape="1">
            <a:gsLst>
              <a:gs pos="100000">
                <a:schemeClr val="tx2">
                  <a:lumMod val="75000"/>
                </a:schemeClr>
              </a:gs>
              <a:gs pos="0">
                <a:schemeClr val="tx2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350" b="0" i="0" u="none" strike="noStrike" kern="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Euphemia"/>
              <a:ea typeface="+mn-ea"/>
              <a:cs typeface="+mn-cs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96154" y="2362207"/>
            <a:ext cx="2929949" cy="1990725"/>
          </a:xfrm>
        </p:spPr>
        <p:txBody>
          <a:bodyPr anchor="b">
            <a:normAutofit/>
          </a:bodyPr>
          <a:lstStyle>
            <a:lvl1pPr>
              <a:defRPr sz="2550" b="0">
                <a:solidFill>
                  <a:schemeClr val="bg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909702" y="685800"/>
            <a:ext cx="5831995" cy="5486400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96154" y="4367308"/>
            <a:ext cx="2929949" cy="1622012"/>
          </a:xfrm>
        </p:spPr>
        <p:txBody>
          <a:bodyPr>
            <a:normAutofit/>
          </a:bodyPr>
          <a:lstStyle>
            <a:lvl1pPr marL="0" indent="0">
              <a:spcBef>
                <a:spcPts val="900"/>
              </a:spcBef>
              <a:buNone/>
              <a:defRPr sz="1200">
                <a:solidFill>
                  <a:schemeClr val="bg1"/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E583DDF-CA54-461A-A486-592D2374C532}" type="datetimeFigureOut">
              <a:rPr lang="nl-NL" smtClean="0"/>
              <a:pPr/>
              <a:t>5-3-2019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A8D9AD5-F248-4919-864A-CFD76CC027D6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91107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 bwMode="ltGray">
          <a:xfrm>
            <a:off x="6697028" y="0"/>
            <a:ext cx="4461895" cy="6858000"/>
          </a:xfrm>
          <a:prstGeom prst="rect">
            <a:avLst/>
          </a:prstGeom>
          <a:gradFill flip="none" rotWithShape="1">
            <a:gsLst>
              <a:gs pos="100000">
                <a:schemeClr val="tx2">
                  <a:lumMod val="75000"/>
                </a:schemeClr>
              </a:gs>
              <a:gs pos="0">
                <a:schemeClr val="tx2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350" b="0" i="0" u="none" strike="noStrike" kern="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Euphemia"/>
              <a:ea typeface="+mn-ea"/>
              <a:cs typeface="+mn-cs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53664" y="2362200"/>
            <a:ext cx="2929949" cy="1993392"/>
          </a:xfrm>
        </p:spPr>
        <p:txBody>
          <a:bodyPr anchor="b">
            <a:normAutofit/>
          </a:bodyPr>
          <a:lstStyle>
            <a:lvl1pPr>
              <a:defRPr sz="2550" b="0">
                <a:solidFill>
                  <a:schemeClr val="bg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0" y="0"/>
            <a:ext cx="6697028" cy="6858000"/>
          </a:xfrm>
          <a:solidFill>
            <a:schemeClr val="bg2">
              <a:lumMod val="90000"/>
            </a:schemeClr>
          </a:solidFill>
        </p:spPr>
        <p:txBody>
          <a:bodyPr/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7253664" y="4355592"/>
            <a:ext cx="2929949" cy="1644614"/>
          </a:xfrm>
        </p:spPr>
        <p:txBody>
          <a:bodyPr>
            <a:normAutofit/>
          </a:bodyPr>
          <a:lstStyle>
            <a:lvl1pPr marL="0" indent="0">
              <a:spcBef>
                <a:spcPts val="900"/>
              </a:spcBef>
              <a:buNone/>
              <a:defRPr sz="1200">
                <a:solidFill>
                  <a:schemeClr val="bg1"/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nl-NL" smtClean="0"/>
              <a:pPr/>
              <a:t>5-3-2019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60670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37130" y="3146437"/>
            <a:ext cx="9487457" cy="1470025"/>
          </a:xfrm>
        </p:spPr>
        <p:txBody>
          <a:bodyPr/>
          <a:lstStyle>
            <a:lvl1pPr algn="ctr">
              <a:defRPr sz="32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hu-HU"/>
              <a:t>Előadás </a:t>
            </a:r>
            <a:br>
              <a:rPr lang="hu-HU"/>
            </a:br>
            <a:r>
              <a:rPr lang="hu-HU"/>
              <a:t>címe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0" y="5192897"/>
            <a:ext cx="11161713" cy="564443"/>
          </a:xfrm>
          <a:solidFill>
            <a:schemeClr val="accent2"/>
          </a:solidFill>
        </p:spPr>
        <p:txBody>
          <a:bodyPr anchor="ctr" anchorCtr="0">
            <a:normAutofit/>
          </a:bodyPr>
          <a:lstStyle>
            <a:lvl1pPr marL="0" indent="0" algn="ctr">
              <a:buNone/>
              <a:defRPr sz="2000" b="1" i="0">
                <a:solidFill>
                  <a:schemeClr val="bg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Előadó neve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83944" y="694515"/>
            <a:ext cx="8193825" cy="1645249"/>
          </a:xfrm>
          <a:prstGeom prst="rect">
            <a:avLst/>
          </a:prstGeom>
        </p:spPr>
      </p:pic>
      <p:sp>
        <p:nvSpPr>
          <p:cNvPr id="4" name="Rectangle 3"/>
          <p:cNvSpPr/>
          <p:nvPr userDrawn="1"/>
        </p:nvSpPr>
        <p:spPr>
          <a:xfrm>
            <a:off x="0" y="5757340"/>
            <a:ext cx="11161713" cy="395111"/>
          </a:xfrm>
          <a:prstGeom prst="rect">
            <a:avLst/>
          </a:prstGeom>
          <a:solidFill>
            <a:srgbClr val="A2C03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09145181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7"/>
            <a:ext cx="11161713" cy="1207911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Rectangle 7"/>
          <p:cNvSpPr/>
          <p:nvPr userDrawn="1"/>
        </p:nvSpPr>
        <p:spPr>
          <a:xfrm>
            <a:off x="0" y="6254050"/>
            <a:ext cx="11161713" cy="61524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889826" y="6394143"/>
            <a:ext cx="1713804" cy="34411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58087" y="60149"/>
            <a:ext cx="10045542" cy="1143000"/>
          </a:xfrm>
        </p:spPr>
        <p:txBody>
          <a:bodyPr/>
          <a:lstStyle>
            <a:lvl1pPr>
              <a:defRPr baseline="0">
                <a:solidFill>
                  <a:schemeClr val="accent2"/>
                </a:solidFill>
              </a:defRPr>
            </a:lvl1pPr>
          </a:lstStyle>
          <a:p>
            <a:r>
              <a:rPr lang="hu-HU"/>
              <a:t>Cím szerkesztése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8085" y="6337906"/>
            <a:ext cx="2521076" cy="433917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2"/>
                </a:solidFill>
              </a:defRPr>
            </a:lvl1pPr>
          </a:lstStyle>
          <a:p>
            <a:r>
              <a:rPr lang="en-US" sz="1400">
                <a:solidFill>
                  <a:schemeClr val="accent2"/>
                </a:solidFill>
                <a:latin typeface="Arial"/>
                <a:cs typeface="Arial"/>
              </a:rPr>
              <a:t>Előadó neve</a:t>
            </a:r>
          </a:p>
        </p:txBody>
      </p:sp>
    </p:spTree>
    <p:extLst>
      <p:ext uri="{BB962C8B-B14F-4D97-AF65-F5344CB8AC3E}">
        <p14:creationId xmlns:p14="http://schemas.microsoft.com/office/powerpoint/2010/main" val="346352134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6254050"/>
            <a:ext cx="11161713" cy="61524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889826" y="6394143"/>
            <a:ext cx="1713804" cy="34411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58087" y="60149"/>
            <a:ext cx="10045542" cy="1143000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hu-HU"/>
              <a:t>Cím szerkesztése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  <a:endParaRPr lang="en-US"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8085" y="6337906"/>
            <a:ext cx="2521076" cy="433917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A2C037"/>
                </a:solidFill>
              </a:defRPr>
            </a:lvl1pPr>
          </a:lstStyle>
          <a:p>
            <a:r>
              <a:rPr lang="en-US" sz="1400">
                <a:solidFill>
                  <a:schemeClr val="accent2"/>
                </a:solidFill>
                <a:latin typeface="Arial"/>
                <a:cs typeface="Arial"/>
              </a:rPr>
              <a:t>Előadó neve</a:t>
            </a:r>
          </a:p>
        </p:txBody>
      </p:sp>
    </p:spTree>
    <p:extLst>
      <p:ext uri="{BB962C8B-B14F-4D97-AF65-F5344CB8AC3E}">
        <p14:creationId xmlns:p14="http://schemas.microsoft.com/office/powerpoint/2010/main" val="255200081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889826" y="6394143"/>
            <a:ext cx="1713804" cy="34411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58087" y="60149"/>
            <a:ext cx="10045542" cy="1143000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hu-HU"/>
              <a:t>Cím szerkesztése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  <a:endParaRPr lang="en-US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8085" y="6337906"/>
            <a:ext cx="2521076" cy="433917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A2C037"/>
                </a:solidFill>
              </a:defRPr>
            </a:lvl1pPr>
          </a:lstStyle>
          <a:p>
            <a:r>
              <a:rPr lang="en-US" sz="1400">
                <a:solidFill>
                  <a:schemeClr val="accent2"/>
                </a:solidFill>
                <a:latin typeface="Arial"/>
                <a:cs typeface="Arial"/>
              </a:rPr>
              <a:t>Előadó neve</a:t>
            </a:r>
          </a:p>
        </p:txBody>
      </p:sp>
    </p:spTree>
    <p:extLst>
      <p:ext uri="{BB962C8B-B14F-4D97-AF65-F5344CB8AC3E}">
        <p14:creationId xmlns:p14="http://schemas.microsoft.com/office/powerpoint/2010/main" val="27029766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hu-HU"/>
              <a:t>Cím szerkesztése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8655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227788" y="1901952"/>
            <a:ext cx="4185642" cy="4123944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748284" y="1901952"/>
            <a:ext cx="4185642" cy="4123944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7D43D-6574-4C7B-808D-C6C12215A4D4}" type="datetimeFigureOut">
              <a:rPr lang="nl-NL" smtClean="0"/>
              <a:pPr/>
              <a:t>5-3-2019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CE5F2-81AA-4605-B028-6FBA391056AF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5793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6pPr>
              <a:defRPr/>
            </a:lvl6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8125730" y="6601968"/>
            <a:ext cx="878985" cy="2377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9E583DDF-CA54-461A-A486-592D2374C532}" type="datetimeFigureOut">
              <a:rPr lang="nl-NL" smtClean="0"/>
              <a:pPr/>
              <a:t>5-3-2019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227789" y="6601968"/>
            <a:ext cx="6554716" cy="2377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9347936" y="6601968"/>
            <a:ext cx="585990" cy="2377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CA8D9AD5-F248-4919-864A-CFD76CC027D6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52670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81699" y="4406906"/>
            <a:ext cx="9487457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81699" y="2906713"/>
            <a:ext cx="9487457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38A65-FAFA-4CE7-ACDE-7987CEC52915}" type="datetimeFigureOut">
              <a:rPr lang="hu-HU" smtClean="0"/>
              <a:pPr/>
              <a:t>2019. 03. 05.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77893-7923-4412-B240-5D90E5086441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8"/>
            <a:ext cx="11161713" cy="62071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8088" y="1600206"/>
            <a:ext cx="4929756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673871" y="1600201"/>
            <a:ext cx="4929756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673871" y="3938596"/>
            <a:ext cx="4929756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2710195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558088" y="1600206"/>
            <a:ext cx="492975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5673871" y="1600206"/>
            <a:ext cx="492975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38A65-FAFA-4CE7-ACDE-7987CEC52915}" type="datetimeFigureOut">
              <a:rPr lang="hu-HU" smtClean="0"/>
              <a:pPr/>
              <a:t>2019. 03. 05.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77893-7923-4412-B240-5D90E5086441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558087" y="1535113"/>
            <a:ext cx="493169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558087" y="2174875"/>
            <a:ext cx="493169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5669998" y="1535113"/>
            <a:ext cx="493363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5669998" y="2174875"/>
            <a:ext cx="493363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38A65-FAFA-4CE7-ACDE-7987CEC52915}" type="datetimeFigureOut">
              <a:rPr lang="hu-HU" smtClean="0"/>
              <a:pPr/>
              <a:t>2019. 03. 05.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77893-7923-4412-B240-5D90E5086441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38A65-FAFA-4CE7-ACDE-7987CEC52915}" type="datetimeFigureOut">
              <a:rPr lang="hu-HU" smtClean="0"/>
              <a:pPr/>
              <a:t>2019. 03. 05.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77893-7923-4412-B240-5D90E5086441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38A65-FAFA-4CE7-ACDE-7987CEC52915}" type="datetimeFigureOut">
              <a:rPr lang="hu-HU" smtClean="0"/>
              <a:pPr/>
              <a:t>2019. 03. 05.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77893-7923-4412-B240-5D90E5086441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58087" y="273050"/>
            <a:ext cx="367212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363920" y="273056"/>
            <a:ext cx="6239708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558087" y="1435103"/>
            <a:ext cx="367212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38A65-FAFA-4CE7-ACDE-7987CEC52915}" type="datetimeFigureOut">
              <a:rPr lang="hu-HU" smtClean="0"/>
              <a:pPr/>
              <a:t>2019. 03. 05.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77893-7923-4412-B240-5D90E5086441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187776" y="4800600"/>
            <a:ext cx="6697028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2187776" y="612775"/>
            <a:ext cx="6697028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2187776" y="5367338"/>
            <a:ext cx="6697028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38A65-FAFA-4CE7-ACDE-7987CEC52915}" type="datetimeFigureOut">
              <a:rPr lang="hu-HU" smtClean="0"/>
              <a:pPr/>
              <a:t>2019. 03. 05.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77893-7923-4412-B240-5D90E5086441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558087" y="274638"/>
            <a:ext cx="1004554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558087" y="1600206"/>
            <a:ext cx="1004554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558086" y="6356356"/>
            <a:ext cx="2604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A38A65-FAFA-4CE7-ACDE-7987CEC52915}" type="datetimeFigureOut">
              <a:rPr lang="hu-HU" smtClean="0"/>
              <a:pPr/>
              <a:t>2019. 03. 05.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813586" y="6356356"/>
            <a:ext cx="35345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7999228" y="6356356"/>
            <a:ext cx="2604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D77893-7923-4412-B240-5D90E5086441}" type="slidenum">
              <a:rPr lang="hu-HU" smtClean="0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 bwMode="ltGray">
          <a:xfrm>
            <a:off x="1453" y="6583680"/>
            <a:ext cx="11158809" cy="274320"/>
          </a:xfrm>
          <a:prstGeom prst="rect">
            <a:avLst/>
          </a:prstGeom>
          <a:gradFill flip="none" rotWithShape="1">
            <a:gsLst>
              <a:gs pos="100000">
                <a:schemeClr val="tx2">
                  <a:lumMod val="75000"/>
                </a:schemeClr>
              </a:gs>
              <a:gs pos="0">
                <a:schemeClr val="tx2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nl-NL" sz="1350" b="0" i="0" u="none" strike="noStrike" kern="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Euphemia"/>
            </a:endParaRPr>
          </a:p>
        </p:txBody>
      </p:sp>
      <p:sp>
        <p:nvSpPr>
          <p:cNvPr id="8" name="Rechthoek 7"/>
          <p:cNvSpPr/>
          <p:nvPr/>
        </p:nvSpPr>
        <p:spPr bwMode="white">
          <a:xfrm>
            <a:off x="1453" y="6583680"/>
            <a:ext cx="11158809" cy="457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350" dirty="0"/>
          </a:p>
        </p:txBody>
      </p:sp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1227790" y="467360"/>
            <a:ext cx="8706136" cy="123342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227790" y="1901959"/>
            <a:ext cx="8706136" cy="41276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  <a:p>
            <a:pPr lvl="5"/>
            <a:r>
              <a:rPr lang="nl-NL" dirty="0"/>
              <a:t>Zesde</a:t>
            </a:r>
          </a:p>
          <a:p>
            <a:pPr lvl="6"/>
            <a:r>
              <a:rPr lang="nl-NL" dirty="0"/>
              <a:t>Zevende</a:t>
            </a:r>
          </a:p>
          <a:p>
            <a:pPr lvl="7"/>
            <a:r>
              <a:rPr lang="nl-NL" dirty="0"/>
              <a:t>Achtste</a:t>
            </a:r>
          </a:p>
          <a:p>
            <a:pPr lvl="8"/>
            <a:r>
              <a:rPr lang="nl-NL" dirty="0"/>
              <a:t>Negende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125730" y="6601968"/>
            <a:ext cx="878985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0">
                <a:solidFill>
                  <a:schemeClr val="bg2"/>
                </a:solidFill>
              </a:defRPr>
            </a:lvl1pPr>
          </a:lstStyle>
          <a:p>
            <a:fld id="{9E583DDF-CA54-461A-A486-592D2374C532}" type="datetimeFigureOut">
              <a:rPr lang="nl-NL" smtClean="0"/>
              <a:pPr/>
              <a:t>5-3-2019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1227789" y="6601968"/>
            <a:ext cx="6554716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0" cap="all" baseline="0">
                <a:solidFill>
                  <a:schemeClr val="bg2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347936" y="6601968"/>
            <a:ext cx="58599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0">
                <a:solidFill>
                  <a:schemeClr val="bg2"/>
                </a:solidFill>
              </a:defRPr>
            </a:lvl1pPr>
          </a:lstStyle>
          <a:p>
            <a:fld id="{CA8D9AD5-F248-4919-864A-CFD76CC027D6}" type="slidenum">
              <a:rPr lang="nl-NL" smtClean="0"/>
              <a:pPr/>
              <a:t>‹#›</a:t>
            </a:fld>
            <a:endParaRPr lang="nl-NL" dirty="0"/>
          </a:p>
        </p:txBody>
      </p:sp>
      <p:pic>
        <p:nvPicPr>
          <p:cNvPr id="10" name="SoilCares-Logo-on-black-RGB.png"/>
          <p:cNvPicPr>
            <a:picLocks noChangeAspect="1"/>
          </p:cNvPicPr>
          <p:nvPr userDrawn="1"/>
        </p:nvPicPr>
        <p:blipFill>
          <a:blip r:embed="rId13" cstate="print">
            <a:extLst/>
          </a:blip>
          <a:stretch>
            <a:fillRect/>
          </a:stretch>
        </p:blipFill>
        <p:spPr>
          <a:xfrm>
            <a:off x="8000690" y="5514059"/>
            <a:ext cx="3159572" cy="129996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250091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marL="0" indent="0" algn="l" defTabSz="685800" rtl="0" eaLnBrk="1" latinLnBrk="0" hangingPunct="1">
        <a:lnSpc>
          <a:spcPct val="90000"/>
        </a:lnSpc>
        <a:spcBef>
          <a:spcPct val="0"/>
        </a:spcBef>
        <a:buFont typeface="Arial" pitchFamily="34" charset="0"/>
        <a:buNone/>
        <a:defRPr sz="2550" kern="1200">
          <a:solidFill>
            <a:schemeClr val="tx2">
              <a:lumMod val="75000"/>
            </a:schemeClr>
          </a:solidFill>
          <a:latin typeface="Square sans pro"/>
          <a:ea typeface="+mj-ea"/>
          <a:cs typeface="+mj-cs"/>
        </a:defRPr>
      </a:lvl1pPr>
    </p:titleStyle>
    <p:bodyStyle>
      <a:lvl1pPr marL="205740" indent="-171450" algn="l" defTabSz="685800" rtl="0" eaLnBrk="1" latinLnBrk="0" hangingPunct="1">
        <a:lnSpc>
          <a:spcPct val="90000"/>
        </a:lnSpc>
        <a:spcBef>
          <a:spcPts val="1350"/>
        </a:spcBef>
        <a:buClr>
          <a:schemeClr val="tx2"/>
        </a:buClr>
        <a:buSzPct val="80000"/>
        <a:buFont typeface="Wingdings" pitchFamily="2" charset="2"/>
        <a:buChar char="§"/>
        <a:defRPr sz="1500" kern="1200">
          <a:solidFill>
            <a:schemeClr val="tx2"/>
          </a:solidFill>
          <a:latin typeface="Square sans pro"/>
          <a:ea typeface="+mn-ea"/>
          <a:cs typeface="+mn-cs"/>
        </a:defRPr>
      </a:lvl1pPr>
      <a:lvl2pPr marL="445770" indent="-171450" algn="l" defTabSz="685800" rtl="0" eaLnBrk="1" latinLnBrk="0" hangingPunct="1">
        <a:lnSpc>
          <a:spcPct val="90000"/>
        </a:lnSpc>
        <a:spcBef>
          <a:spcPts val="750"/>
        </a:spcBef>
        <a:buClr>
          <a:schemeClr val="tx2"/>
        </a:buClr>
        <a:buSzPct val="80000"/>
        <a:buFont typeface="Wingdings" pitchFamily="2" charset="2"/>
        <a:buChar char="§"/>
        <a:defRPr sz="1350" kern="1200">
          <a:solidFill>
            <a:schemeClr val="tx2"/>
          </a:solidFill>
          <a:latin typeface="Square sans pro"/>
          <a:ea typeface="+mn-ea"/>
          <a:cs typeface="+mn-cs"/>
        </a:defRPr>
      </a:lvl2pPr>
      <a:lvl3pPr marL="685800" indent="-171450" algn="l" defTabSz="6858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SzPct val="80000"/>
        <a:buFont typeface="Wingdings" pitchFamily="2" charset="2"/>
        <a:buChar char="§"/>
        <a:defRPr sz="1200" kern="1200">
          <a:solidFill>
            <a:schemeClr val="tx2"/>
          </a:solidFill>
          <a:latin typeface="Square sans pro"/>
          <a:ea typeface="+mn-ea"/>
          <a:cs typeface="+mn-cs"/>
        </a:defRPr>
      </a:lvl3pPr>
      <a:lvl4pPr marL="925830" indent="-171450" algn="l" defTabSz="6858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SzPct val="80000"/>
        <a:buFont typeface="Wingdings" pitchFamily="2" charset="2"/>
        <a:buChar char="§"/>
        <a:defRPr sz="1050" kern="1200">
          <a:solidFill>
            <a:schemeClr val="tx2"/>
          </a:solidFill>
          <a:latin typeface="Square sans pro"/>
          <a:ea typeface="+mn-ea"/>
          <a:cs typeface="+mn-cs"/>
        </a:defRPr>
      </a:lvl4pPr>
      <a:lvl5pPr marL="1165860" indent="-171450" algn="l" defTabSz="6858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SzPct val="80000"/>
        <a:buFont typeface="Wingdings" pitchFamily="2" charset="2"/>
        <a:buChar char="§"/>
        <a:defRPr sz="1050" kern="1200">
          <a:solidFill>
            <a:schemeClr val="tx2"/>
          </a:solidFill>
          <a:latin typeface="Square sans pro"/>
          <a:ea typeface="+mn-ea"/>
          <a:cs typeface="+mn-cs"/>
        </a:defRPr>
      </a:lvl5pPr>
      <a:lvl6pPr marL="1405890" indent="-171450" algn="l" defTabSz="6858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050" kern="1200">
          <a:solidFill>
            <a:schemeClr val="tx2"/>
          </a:solidFill>
          <a:latin typeface="Square sans pro"/>
          <a:ea typeface="+mn-ea"/>
          <a:cs typeface="+mn-cs"/>
        </a:defRPr>
      </a:lvl6pPr>
      <a:lvl7pPr marL="1645920" indent="-171450" algn="l" defTabSz="6858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050" kern="1200" baseline="0">
          <a:solidFill>
            <a:schemeClr val="tx2"/>
          </a:solidFill>
          <a:latin typeface="Square sans pro"/>
          <a:ea typeface="+mn-ea"/>
          <a:cs typeface="+mn-cs"/>
        </a:defRPr>
      </a:lvl7pPr>
      <a:lvl8pPr marL="1885950" indent="-171450" algn="l" defTabSz="6858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050" kern="1200" baseline="0">
          <a:solidFill>
            <a:schemeClr val="tx2"/>
          </a:solidFill>
          <a:latin typeface="Square sans pro"/>
          <a:ea typeface="+mn-ea"/>
          <a:cs typeface="+mn-cs"/>
        </a:defRPr>
      </a:lvl8pPr>
      <a:lvl9pPr marL="2125980" indent="-171450" algn="l" defTabSz="6858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050" kern="1200" baseline="0">
          <a:solidFill>
            <a:schemeClr val="tx2"/>
          </a:solidFill>
          <a:latin typeface="Square sans pro"/>
          <a:ea typeface="+mn-ea"/>
          <a:cs typeface="+mn-cs"/>
        </a:defRPr>
      </a:lvl9pPr>
    </p:bodyStyle>
    <p:otherStyle>
      <a:defPPr>
        <a:defRPr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60">
          <p15:clr>
            <a:srgbClr val="F26B43"/>
          </p15:clr>
        </p15:guide>
        <p15:guide id="2" pos="4040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8087" y="274639"/>
            <a:ext cx="1004554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Előadás címe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8087" y="1600206"/>
            <a:ext cx="1004554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657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</p:sldLayoutIdLst>
  <p:txStyles>
    <p:titleStyle>
      <a:lvl1pPr algn="l" defTabSz="457200" rtl="0" eaLnBrk="1" latinLnBrk="0" hangingPunct="1">
        <a:spcBef>
          <a:spcPct val="0"/>
        </a:spcBef>
        <a:buNone/>
        <a:defRPr sz="3200" b="1" i="0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2"/>
        </a:buClr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2"/>
        </a:buClr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2"/>
        </a:buClr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2"/>
        </a:buClr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6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hu-HU" sz="4200" b="1" dirty="0">
                <a:solidFill>
                  <a:srgbClr val="4D2403"/>
                </a:solidFill>
                <a:latin typeface="Arial" pitchFamily="34" charset="0"/>
                <a:cs typeface="Arial" pitchFamily="34" charset="0"/>
              </a:rPr>
              <a:t>,,Precíz talajmintavétel”</a:t>
            </a:r>
            <a:br>
              <a:rPr lang="hu-HU" sz="4200" b="1" dirty="0">
                <a:solidFill>
                  <a:srgbClr val="4D2403"/>
                </a:solidFill>
                <a:latin typeface="Arial" pitchFamily="34" charset="0"/>
                <a:cs typeface="Arial" pitchFamily="34" charset="0"/>
              </a:rPr>
            </a:br>
            <a:r>
              <a:rPr lang="hu-HU" sz="4200" b="1" dirty="0">
                <a:solidFill>
                  <a:srgbClr val="4D2403"/>
                </a:solidFill>
                <a:latin typeface="Arial" pitchFamily="34" charset="0"/>
                <a:cs typeface="Arial" pitchFamily="34" charset="0"/>
              </a:rPr>
              <a:t>A talajmintavétel fontossága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hu-HU" sz="2600" dirty="0">
                <a:solidFill>
                  <a:srgbClr val="713605"/>
                </a:solidFill>
              </a:rPr>
              <a:t> </a:t>
            </a:r>
            <a:r>
              <a:rPr lang="hu-HU" sz="2600" dirty="0">
                <a:solidFill>
                  <a:srgbClr val="713605"/>
                </a:solidFill>
                <a:latin typeface="Arial" pitchFamily="34" charset="0"/>
                <a:cs typeface="Arial" pitchFamily="34" charset="0"/>
              </a:rPr>
              <a:t>Vona Viktória</a:t>
            </a:r>
          </a:p>
        </p:txBody>
      </p:sp>
      <p:pic>
        <p:nvPicPr>
          <p:cNvPr id="6" name="Kép 5" descr="Csernozjom_bt_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469287" y="5301208"/>
            <a:ext cx="1512169" cy="1556792"/>
          </a:xfrm>
          <a:prstGeom prst="rect">
            <a:avLst/>
          </a:prstGeom>
        </p:spPr>
      </p:pic>
      <p:pic>
        <p:nvPicPr>
          <p:cNvPr id="8" name="Kép 7" descr="Agrocares_Horizontal_NoSlogan_Color_RGB_smal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6093297"/>
            <a:ext cx="2926669" cy="764704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vak 13"/>
          <p:cNvSpPr txBox="1"/>
          <p:nvPr/>
        </p:nvSpPr>
        <p:spPr>
          <a:xfrm>
            <a:off x="200909" y="938563"/>
            <a:ext cx="7185648" cy="1195455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hu-HU" sz="2600" b="1" dirty="0">
                <a:solidFill>
                  <a:srgbClr val="512603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Már egy egyszerű </a:t>
            </a:r>
            <a:r>
              <a:rPr lang="hu-HU" sz="2600" b="1" dirty="0" err="1">
                <a:solidFill>
                  <a:srgbClr val="512603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google</a:t>
            </a:r>
            <a:r>
              <a:rPr lang="hu-HU" sz="2600" b="1" dirty="0">
                <a:solidFill>
                  <a:srgbClr val="512603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 felvétel sokat elmond!</a:t>
            </a:r>
            <a:endParaRPr lang="en-GB" sz="2600" b="1" dirty="0">
              <a:solidFill>
                <a:srgbClr val="512603"/>
              </a:solidFill>
              <a:latin typeface="Arial" pitchFamily="34" charset="0"/>
              <a:ea typeface="Tahoma" pitchFamily="34" charset="0"/>
              <a:cs typeface="Arial" pitchFamily="34" charset="0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2350632" y="1699302"/>
            <a:ext cx="7119679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GB" dirty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135" t="19717" r="24846" b="19422"/>
          <a:stretch/>
        </p:blipFill>
        <p:spPr bwMode="auto">
          <a:xfrm>
            <a:off x="2921071" y="2044132"/>
            <a:ext cx="5746465" cy="4236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Vrije vorm 2"/>
          <p:cNvSpPr/>
          <p:nvPr/>
        </p:nvSpPr>
        <p:spPr>
          <a:xfrm>
            <a:off x="3481175" y="2408734"/>
            <a:ext cx="4707133" cy="3507698"/>
          </a:xfrm>
          <a:custGeom>
            <a:avLst/>
            <a:gdLst>
              <a:gd name="connsiteX0" fmla="*/ 0 w 5141626"/>
              <a:gd name="connsiteY0" fmla="*/ 2263514 h 4676931"/>
              <a:gd name="connsiteX1" fmla="*/ 3702570 w 5141626"/>
              <a:gd name="connsiteY1" fmla="*/ 0 h 4676931"/>
              <a:gd name="connsiteX2" fmla="*/ 5141626 w 5141626"/>
              <a:gd name="connsiteY2" fmla="*/ 2443396 h 4676931"/>
              <a:gd name="connsiteX3" fmla="*/ 5126636 w 5141626"/>
              <a:gd name="connsiteY3" fmla="*/ 2548327 h 4676931"/>
              <a:gd name="connsiteX4" fmla="*/ 1439056 w 5141626"/>
              <a:gd name="connsiteY4" fmla="*/ 4676931 h 4676931"/>
              <a:gd name="connsiteX5" fmla="*/ 0 w 5141626"/>
              <a:gd name="connsiteY5" fmla="*/ 2263514 h 46769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141626" h="4676931">
                <a:moveTo>
                  <a:pt x="0" y="2263514"/>
                </a:moveTo>
                <a:lnTo>
                  <a:pt x="3702570" y="0"/>
                </a:lnTo>
                <a:lnTo>
                  <a:pt x="5141626" y="2443396"/>
                </a:lnTo>
                <a:lnTo>
                  <a:pt x="5126636" y="2548327"/>
                </a:lnTo>
                <a:lnTo>
                  <a:pt x="1439056" y="4676931"/>
                </a:lnTo>
                <a:lnTo>
                  <a:pt x="0" y="2263514"/>
                </a:ln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457200"/>
            <a:endParaRPr lang="nl-NL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" name="Vrije vorm 3"/>
          <p:cNvSpPr/>
          <p:nvPr/>
        </p:nvSpPr>
        <p:spPr>
          <a:xfrm>
            <a:off x="4341385" y="4487674"/>
            <a:ext cx="1310212" cy="1428751"/>
          </a:xfrm>
          <a:custGeom>
            <a:avLst/>
            <a:gdLst>
              <a:gd name="connsiteX0" fmla="*/ 359764 w 1034321"/>
              <a:gd name="connsiteY0" fmla="*/ 1573967 h 1573967"/>
              <a:gd name="connsiteX1" fmla="*/ 134911 w 1034321"/>
              <a:gd name="connsiteY1" fmla="*/ 1199213 h 1573967"/>
              <a:gd name="connsiteX2" fmla="*/ 0 w 1034321"/>
              <a:gd name="connsiteY2" fmla="*/ 944380 h 1573967"/>
              <a:gd name="connsiteX3" fmla="*/ 0 w 1034321"/>
              <a:gd name="connsiteY3" fmla="*/ 944380 h 1573967"/>
              <a:gd name="connsiteX4" fmla="*/ 224852 w 1034321"/>
              <a:gd name="connsiteY4" fmla="*/ 614596 h 1573967"/>
              <a:gd name="connsiteX5" fmla="*/ 434714 w 1034321"/>
              <a:gd name="connsiteY5" fmla="*/ 299803 h 1573967"/>
              <a:gd name="connsiteX6" fmla="*/ 599606 w 1034321"/>
              <a:gd name="connsiteY6" fmla="*/ 74950 h 1573967"/>
              <a:gd name="connsiteX7" fmla="*/ 764498 w 1034321"/>
              <a:gd name="connsiteY7" fmla="*/ 0 h 1573967"/>
              <a:gd name="connsiteX8" fmla="*/ 914400 w 1034321"/>
              <a:gd name="connsiteY8" fmla="*/ 89941 h 1573967"/>
              <a:gd name="connsiteX9" fmla="*/ 989350 w 1034321"/>
              <a:gd name="connsiteY9" fmla="*/ 344773 h 1573967"/>
              <a:gd name="connsiteX10" fmla="*/ 1034321 w 1034321"/>
              <a:gd name="connsiteY10" fmla="*/ 569626 h 1573967"/>
              <a:gd name="connsiteX11" fmla="*/ 974360 w 1034321"/>
              <a:gd name="connsiteY11" fmla="*/ 809468 h 1573967"/>
              <a:gd name="connsiteX12" fmla="*/ 899410 w 1034321"/>
              <a:gd name="connsiteY12" fmla="*/ 959370 h 1573967"/>
              <a:gd name="connsiteX13" fmla="*/ 899410 w 1034321"/>
              <a:gd name="connsiteY13" fmla="*/ 959370 h 1573967"/>
              <a:gd name="connsiteX14" fmla="*/ 764498 w 1034321"/>
              <a:gd name="connsiteY14" fmla="*/ 1139252 h 1573967"/>
              <a:gd name="connsiteX15" fmla="*/ 749508 w 1034321"/>
              <a:gd name="connsiteY15" fmla="*/ 1319134 h 1573967"/>
              <a:gd name="connsiteX16" fmla="*/ 749508 w 1034321"/>
              <a:gd name="connsiteY16" fmla="*/ 1394085 h 1573967"/>
              <a:gd name="connsiteX17" fmla="*/ 359764 w 1034321"/>
              <a:gd name="connsiteY17" fmla="*/ 1573967 h 1573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034321" h="1573967">
                <a:moveTo>
                  <a:pt x="359764" y="1573967"/>
                </a:moveTo>
                <a:lnTo>
                  <a:pt x="134911" y="1199213"/>
                </a:lnTo>
                <a:lnTo>
                  <a:pt x="0" y="944380"/>
                </a:lnTo>
                <a:lnTo>
                  <a:pt x="0" y="944380"/>
                </a:lnTo>
                <a:lnTo>
                  <a:pt x="224852" y="614596"/>
                </a:lnTo>
                <a:lnTo>
                  <a:pt x="434714" y="299803"/>
                </a:lnTo>
                <a:lnTo>
                  <a:pt x="599606" y="74950"/>
                </a:lnTo>
                <a:lnTo>
                  <a:pt x="764498" y="0"/>
                </a:lnTo>
                <a:lnTo>
                  <a:pt x="914400" y="89941"/>
                </a:lnTo>
                <a:lnTo>
                  <a:pt x="989350" y="344773"/>
                </a:lnTo>
                <a:lnTo>
                  <a:pt x="1034321" y="569626"/>
                </a:lnTo>
                <a:lnTo>
                  <a:pt x="974360" y="809468"/>
                </a:lnTo>
                <a:cubicBezTo>
                  <a:pt x="911530" y="950837"/>
                  <a:pt x="949198" y="909582"/>
                  <a:pt x="899410" y="959370"/>
                </a:cubicBezTo>
                <a:lnTo>
                  <a:pt x="899410" y="959370"/>
                </a:lnTo>
                <a:lnTo>
                  <a:pt x="764498" y="1139252"/>
                </a:lnTo>
                <a:lnTo>
                  <a:pt x="749508" y="1319134"/>
                </a:lnTo>
                <a:lnTo>
                  <a:pt x="749508" y="1394085"/>
                </a:lnTo>
                <a:lnTo>
                  <a:pt x="359764" y="1573967"/>
                </a:ln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457200"/>
            <a:endParaRPr lang="nl-NL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" name="Vrije vorm 6"/>
          <p:cNvSpPr/>
          <p:nvPr/>
        </p:nvSpPr>
        <p:spPr>
          <a:xfrm>
            <a:off x="4734179" y="2402557"/>
            <a:ext cx="2442770" cy="2192312"/>
          </a:xfrm>
          <a:custGeom>
            <a:avLst/>
            <a:gdLst>
              <a:gd name="connsiteX0" fmla="*/ 914400 w 2668250"/>
              <a:gd name="connsiteY0" fmla="*/ 839450 h 2923082"/>
              <a:gd name="connsiteX1" fmla="*/ 824460 w 2668250"/>
              <a:gd name="connsiteY1" fmla="*/ 1199214 h 2923082"/>
              <a:gd name="connsiteX2" fmla="*/ 659568 w 2668250"/>
              <a:gd name="connsiteY2" fmla="*/ 1364105 h 2923082"/>
              <a:gd name="connsiteX3" fmla="*/ 419725 w 2668250"/>
              <a:gd name="connsiteY3" fmla="*/ 1648918 h 2923082"/>
              <a:gd name="connsiteX4" fmla="*/ 284814 w 2668250"/>
              <a:gd name="connsiteY4" fmla="*/ 1918741 h 2923082"/>
              <a:gd name="connsiteX5" fmla="*/ 269823 w 2668250"/>
              <a:gd name="connsiteY5" fmla="*/ 2173574 h 2923082"/>
              <a:gd name="connsiteX6" fmla="*/ 104932 w 2668250"/>
              <a:gd name="connsiteY6" fmla="*/ 2428407 h 2923082"/>
              <a:gd name="connsiteX7" fmla="*/ 0 w 2668250"/>
              <a:gd name="connsiteY7" fmla="*/ 2593299 h 2923082"/>
              <a:gd name="connsiteX8" fmla="*/ 59961 w 2668250"/>
              <a:gd name="connsiteY8" fmla="*/ 2833141 h 2923082"/>
              <a:gd name="connsiteX9" fmla="*/ 269823 w 2668250"/>
              <a:gd name="connsiteY9" fmla="*/ 2923082 h 2923082"/>
              <a:gd name="connsiteX10" fmla="*/ 464696 w 2668250"/>
              <a:gd name="connsiteY10" fmla="*/ 2758191 h 2923082"/>
              <a:gd name="connsiteX11" fmla="*/ 1019332 w 2668250"/>
              <a:gd name="connsiteY11" fmla="*/ 2458387 h 2923082"/>
              <a:gd name="connsiteX12" fmla="*/ 1394086 w 2668250"/>
              <a:gd name="connsiteY12" fmla="*/ 2143594 h 2923082"/>
              <a:gd name="connsiteX13" fmla="*/ 1618938 w 2668250"/>
              <a:gd name="connsiteY13" fmla="*/ 1963712 h 2923082"/>
              <a:gd name="connsiteX14" fmla="*/ 1753850 w 2668250"/>
              <a:gd name="connsiteY14" fmla="*/ 1768840 h 2923082"/>
              <a:gd name="connsiteX15" fmla="*/ 1918741 w 2668250"/>
              <a:gd name="connsiteY15" fmla="*/ 1528997 h 2923082"/>
              <a:gd name="connsiteX16" fmla="*/ 2008682 w 2668250"/>
              <a:gd name="connsiteY16" fmla="*/ 1394086 h 2923082"/>
              <a:gd name="connsiteX17" fmla="*/ 2098623 w 2668250"/>
              <a:gd name="connsiteY17" fmla="*/ 1304145 h 2923082"/>
              <a:gd name="connsiteX18" fmla="*/ 2218545 w 2668250"/>
              <a:gd name="connsiteY18" fmla="*/ 1199214 h 2923082"/>
              <a:gd name="connsiteX19" fmla="*/ 2293496 w 2668250"/>
              <a:gd name="connsiteY19" fmla="*/ 1139253 h 2923082"/>
              <a:gd name="connsiteX20" fmla="*/ 2383437 w 2668250"/>
              <a:gd name="connsiteY20" fmla="*/ 1034322 h 2923082"/>
              <a:gd name="connsiteX21" fmla="*/ 2443397 w 2668250"/>
              <a:gd name="connsiteY21" fmla="*/ 974361 h 2923082"/>
              <a:gd name="connsiteX22" fmla="*/ 2548328 w 2668250"/>
              <a:gd name="connsiteY22" fmla="*/ 854440 h 2923082"/>
              <a:gd name="connsiteX23" fmla="*/ 2668250 w 2668250"/>
              <a:gd name="connsiteY23" fmla="*/ 644578 h 2923082"/>
              <a:gd name="connsiteX24" fmla="*/ 2248525 w 2668250"/>
              <a:gd name="connsiteY24" fmla="*/ 0 h 2923082"/>
              <a:gd name="connsiteX25" fmla="*/ 914400 w 2668250"/>
              <a:gd name="connsiteY25" fmla="*/ 839450 h 29230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668250" h="2923082">
                <a:moveTo>
                  <a:pt x="914400" y="839450"/>
                </a:moveTo>
                <a:lnTo>
                  <a:pt x="824460" y="1199214"/>
                </a:lnTo>
                <a:lnTo>
                  <a:pt x="659568" y="1364105"/>
                </a:lnTo>
                <a:lnTo>
                  <a:pt x="419725" y="1648918"/>
                </a:lnTo>
                <a:lnTo>
                  <a:pt x="284814" y="1918741"/>
                </a:lnTo>
                <a:lnTo>
                  <a:pt x="269823" y="2173574"/>
                </a:lnTo>
                <a:lnTo>
                  <a:pt x="104932" y="2428407"/>
                </a:lnTo>
                <a:lnTo>
                  <a:pt x="0" y="2593299"/>
                </a:lnTo>
                <a:lnTo>
                  <a:pt x="59961" y="2833141"/>
                </a:lnTo>
                <a:lnTo>
                  <a:pt x="269823" y="2923082"/>
                </a:lnTo>
                <a:lnTo>
                  <a:pt x="464696" y="2758191"/>
                </a:lnTo>
                <a:lnTo>
                  <a:pt x="1019332" y="2458387"/>
                </a:lnTo>
                <a:lnTo>
                  <a:pt x="1394086" y="2143594"/>
                </a:lnTo>
                <a:lnTo>
                  <a:pt x="1618938" y="1963712"/>
                </a:lnTo>
                <a:lnTo>
                  <a:pt x="1753850" y="1768840"/>
                </a:lnTo>
                <a:lnTo>
                  <a:pt x="1918741" y="1528997"/>
                </a:lnTo>
                <a:cubicBezTo>
                  <a:pt x="2000186" y="1414974"/>
                  <a:pt x="1974469" y="1462512"/>
                  <a:pt x="2008682" y="1394086"/>
                </a:cubicBezTo>
                <a:lnTo>
                  <a:pt x="2098623" y="1304145"/>
                </a:lnTo>
                <a:cubicBezTo>
                  <a:pt x="2208920" y="1209605"/>
                  <a:pt x="2170980" y="1246779"/>
                  <a:pt x="2218545" y="1199214"/>
                </a:cubicBezTo>
                <a:lnTo>
                  <a:pt x="2293496" y="1139253"/>
                </a:lnTo>
                <a:cubicBezTo>
                  <a:pt x="2323476" y="1104276"/>
                  <a:pt x="2350863" y="1066897"/>
                  <a:pt x="2383437" y="1034322"/>
                </a:cubicBezTo>
                <a:cubicBezTo>
                  <a:pt x="2455791" y="961967"/>
                  <a:pt x="2409132" y="1042890"/>
                  <a:pt x="2443397" y="974361"/>
                </a:cubicBezTo>
                <a:lnTo>
                  <a:pt x="2548328" y="854440"/>
                </a:lnTo>
                <a:lnTo>
                  <a:pt x="2668250" y="644578"/>
                </a:lnTo>
                <a:lnTo>
                  <a:pt x="2248525" y="0"/>
                </a:lnTo>
                <a:lnTo>
                  <a:pt x="914400" y="839450"/>
                </a:ln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457200"/>
            <a:endParaRPr lang="nl-NL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" name="Vrije vorm 7"/>
          <p:cNvSpPr/>
          <p:nvPr/>
        </p:nvSpPr>
        <p:spPr>
          <a:xfrm>
            <a:off x="6133534" y="4046335"/>
            <a:ext cx="1331171" cy="730835"/>
          </a:xfrm>
          <a:custGeom>
            <a:avLst/>
            <a:gdLst>
              <a:gd name="connsiteX0" fmla="*/ 1244183 w 1454046"/>
              <a:gd name="connsiteY0" fmla="*/ 899409 h 974447"/>
              <a:gd name="connsiteX1" fmla="*/ 989351 w 1454046"/>
              <a:gd name="connsiteY1" fmla="*/ 689547 h 974447"/>
              <a:gd name="connsiteX2" fmla="*/ 674557 w 1454046"/>
              <a:gd name="connsiteY2" fmla="*/ 734518 h 974447"/>
              <a:gd name="connsiteX3" fmla="*/ 314793 w 1454046"/>
              <a:gd name="connsiteY3" fmla="*/ 944380 h 974447"/>
              <a:gd name="connsiteX4" fmla="*/ 134911 w 1454046"/>
              <a:gd name="connsiteY4" fmla="*/ 974360 h 974447"/>
              <a:gd name="connsiteX5" fmla="*/ 89941 w 1454046"/>
              <a:gd name="connsiteY5" fmla="*/ 974360 h 974447"/>
              <a:gd name="connsiteX6" fmla="*/ 0 w 1454046"/>
              <a:gd name="connsiteY6" fmla="*/ 794478 h 974447"/>
              <a:gd name="connsiteX7" fmla="*/ 104931 w 1454046"/>
              <a:gd name="connsiteY7" fmla="*/ 704537 h 974447"/>
              <a:gd name="connsiteX8" fmla="*/ 149901 w 1454046"/>
              <a:gd name="connsiteY8" fmla="*/ 674557 h 974447"/>
              <a:gd name="connsiteX9" fmla="*/ 209862 w 1454046"/>
              <a:gd name="connsiteY9" fmla="*/ 584616 h 974447"/>
              <a:gd name="connsiteX10" fmla="*/ 329783 w 1454046"/>
              <a:gd name="connsiteY10" fmla="*/ 449704 h 974447"/>
              <a:gd name="connsiteX11" fmla="*/ 224852 w 1454046"/>
              <a:gd name="connsiteY11" fmla="*/ 314793 h 974447"/>
              <a:gd name="connsiteX12" fmla="*/ 224852 w 1454046"/>
              <a:gd name="connsiteY12" fmla="*/ 314793 h 974447"/>
              <a:gd name="connsiteX13" fmla="*/ 74951 w 1454046"/>
              <a:gd name="connsiteY13" fmla="*/ 149901 h 974447"/>
              <a:gd name="connsiteX14" fmla="*/ 149901 w 1454046"/>
              <a:gd name="connsiteY14" fmla="*/ 59960 h 974447"/>
              <a:gd name="connsiteX15" fmla="*/ 464695 w 1454046"/>
              <a:gd name="connsiteY15" fmla="*/ 0 h 974447"/>
              <a:gd name="connsiteX16" fmla="*/ 1169232 w 1454046"/>
              <a:gd name="connsiteY16" fmla="*/ 554636 h 974447"/>
              <a:gd name="connsiteX17" fmla="*/ 1304144 w 1454046"/>
              <a:gd name="connsiteY17" fmla="*/ 659567 h 974447"/>
              <a:gd name="connsiteX18" fmla="*/ 1454046 w 1454046"/>
              <a:gd name="connsiteY18" fmla="*/ 674557 h 974447"/>
              <a:gd name="connsiteX19" fmla="*/ 1124262 w 1454046"/>
              <a:gd name="connsiteY19" fmla="*/ 884419 h 974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454046" h="974447">
                <a:moveTo>
                  <a:pt x="1244183" y="899409"/>
                </a:moveTo>
                <a:lnTo>
                  <a:pt x="989351" y="689547"/>
                </a:lnTo>
                <a:lnTo>
                  <a:pt x="674557" y="734518"/>
                </a:lnTo>
                <a:lnTo>
                  <a:pt x="314793" y="944380"/>
                </a:lnTo>
                <a:cubicBezTo>
                  <a:pt x="165249" y="977612"/>
                  <a:pt x="225949" y="974360"/>
                  <a:pt x="134911" y="974360"/>
                </a:cubicBezTo>
                <a:lnTo>
                  <a:pt x="89941" y="974360"/>
                </a:lnTo>
                <a:lnTo>
                  <a:pt x="0" y="794478"/>
                </a:lnTo>
                <a:cubicBezTo>
                  <a:pt x="34977" y="764498"/>
                  <a:pt x="68958" y="733315"/>
                  <a:pt x="104931" y="704537"/>
                </a:cubicBezTo>
                <a:cubicBezTo>
                  <a:pt x="118999" y="693283"/>
                  <a:pt x="149901" y="674557"/>
                  <a:pt x="149901" y="674557"/>
                </a:cubicBezTo>
                <a:lnTo>
                  <a:pt x="209862" y="584616"/>
                </a:lnTo>
                <a:lnTo>
                  <a:pt x="329783" y="449704"/>
                </a:lnTo>
                <a:cubicBezTo>
                  <a:pt x="246618" y="333273"/>
                  <a:pt x="285226" y="375167"/>
                  <a:pt x="224852" y="314793"/>
                </a:cubicBezTo>
                <a:lnTo>
                  <a:pt x="224852" y="314793"/>
                </a:lnTo>
                <a:lnTo>
                  <a:pt x="74951" y="149901"/>
                </a:lnTo>
                <a:lnTo>
                  <a:pt x="149901" y="59960"/>
                </a:lnTo>
                <a:lnTo>
                  <a:pt x="464695" y="0"/>
                </a:lnTo>
                <a:lnTo>
                  <a:pt x="1169232" y="554636"/>
                </a:lnTo>
                <a:lnTo>
                  <a:pt x="1304144" y="659567"/>
                </a:lnTo>
                <a:lnTo>
                  <a:pt x="1454046" y="674557"/>
                </a:lnTo>
                <a:lnTo>
                  <a:pt x="1124262" y="884419"/>
                </a:ln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457200"/>
            <a:endParaRPr lang="nl-NL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1" name="Kép 10" descr="Csernozjom_bt_logo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469287" y="5301208"/>
            <a:ext cx="1512169" cy="1556792"/>
          </a:xfrm>
          <a:prstGeom prst="rect">
            <a:avLst/>
          </a:prstGeom>
        </p:spPr>
      </p:pic>
      <p:pic>
        <p:nvPicPr>
          <p:cNvPr id="12" name="Kép 11" descr="Agrocares_Horizontal_NoSlogan_Color_RGB_small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6093297"/>
            <a:ext cx="2926669" cy="764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5940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ím 9"/>
          <p:cNvSpPr>
            <a:spLocks noGrp="1"/>
          </p:cNvSpPr>
          <p:nvPr>
            <p:ph type="title"/>
          </p:nvPr>
        </p:nvSpPr>
        <p:spPr>
          <a:xfrm>
            <a:off x="558087" y="548680"/>
            <a:ext cx="10045542" cy="792088"/>
          </a:xfrm>
        </p:spPr>
        <p:txBody>
          <a:bodyPr>
            <a:normAutofit fontScale="90000"/>
          </a:bodyPr>
          <a:lstStyle/>
          <a:p>
            <a:pPr algn="l"/>
            <a:r>
              <a:rPr lang="hu-HU" sz="3200" b="1" dirty="0">
                <a:solidFill>
                  <a:srgbClr val="4D2403"/>
                </a:solidFill>
                <a:latin typeface="Arial" pitchFamily="34" charset="0"/>
                <a:cs typeface="Arial" pitchFamily="34" charset="0"/>
              </a:rPr>
              <a:t>Kontakt/ nem kontakt </a:t>
            </a:r>
            <a:br>
              <a:rPr lang="hu-HU" sz="3200" b="1" dirty="0">
                <a:solidFill>
                  <a:srgbClr val="4D2403"/>
                </a:solidFill>
                <a:latin typeface="Arial" pitchFamily="34" charset="0"/>
                <a:cs typeface="Arial" pitchFamily="34" charset="0"/>
              </a:rPr>
            </a:br>
            <a:r>
              <a:rPr lang="hu-HU" sz="3200" b="1" dirty="0">
                <a:solidFill>
                  <a:srgbClr val="4D2403"/>
                </a:solidFill>
                <a:latin typeface="Arial" pitchFamily="34" charset="0"/>
                <a:cs typeface="Arial" pitchFamily="34" charset="0"/>
              </a:rPr>
              <a:t>szenzoros talajszkenner</a:t>
            </a:r>
            <a:br>
              <a:rPr lang="hu-HU" b="1" dirty="0">
                <a:solidFill>
                  <a:srgbClr val="4D2403"/>
                </a:solidFill>
                <a:latin typeface="Arial" pitchFamily="34" charset="0"/>
                <a:cs typeface="Arial" pitchFamily="34" charset="0"/>
              </a:rPr>
            </a:br>
            <a:endParaRPr lang="hu-HU" dirty="0"/>
          </a:p>
        </p:txBody>
      </p:sp>
      <p:sp>
        <p:nvSpPr>
          <p:cNvPr id="11" name="Tartalom helye 10"/>
          <p:cNvSpPr>
            <a:spLocks noGrp="1"/>
          </p:cNvSpPr>
          <p:nvPr>
            <p:ph sz="half" idx="1"/>
          </p:nvPr>
        </p:nvSpPr>
        <p:spPr>
          <a:xfrm>
            <a:off x="558088" y="1484784"/>
            <a:ext cx="4929756" cy="46413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sz="2200" dirty="0">
                <a:solidFill>
                  <a:srgbClr val="4D2403"/>
                </a:solidFill>
                <a:latin typeface="Arial" pitchFamily="34" charset="0"/>
                <a:cs typeface="Arial" pitchFamily="34" charset="0"/>
              </a:rPr>
              <a:t>Elektromos vezetőképesség (EC) mérése sekélyebb, mélyebb rétegekben</a:t>
            </a:r>
          </a:p>
          <a:p>
            <a:pPr marL="0" indent="0">
              <a:buNone/>
            </a:pPr>
            <a:endParaRPr lang="hu-HU" sz="2200" dirty="0">
              <a:solidFill>
                <a:srgbClr val="4D2403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hu-HU" sz="2200" dirty="0">
                <a:solidFill>
                  <a:srgbClr val="4D2403"/>
                </a:solidFill>
                <a:latin typeface="Arial" pitchFamily="34" charset="0"/>
                <a:cs typeface="Arial" pitchFamily="34" charset="0"/>
              </a:rPr>
              <a:t>Jól </a:t>
            </a:r>
            <a:r>
              <a:rPr lang="hu-HU" sz="2200" b="1" dirty="0">
                <a:solidFill>
                  <a:srgbClr val="4D2403"/>
                </a:solidFill>
                <a:latin typeface="Arial" pitchFamily="34" charset="0"/>
                <a:cs typeface="Arial" pitchFamily="34" charset="0"/>
              </a:rPr>
              <a:t>kimutatja a táblán belüli eltéréseket</a:t>
            </a:r>
            <a:r>
              <a:rPr lang="hu-HU" sz="2200" dirty="0">
                <a:solidFill>
                  <a:srgbClr val="4D2403"/>
                </a:solidFill>
                <a:latin typeface="Arial" pitchFamily="34" charset="0"/>
                <a:cs typeface="Arial" pitchFamily="34" charset="0"/>
              </a:rPr>
              <a:t>, de csak néhány paraméter alapján alakítja ki a művelési zónákat</a:t>
            </a:r>
          </a:p>
          <a:p>
            <a:pPr marL="0" indent="0">
              <a:buNone/>
            </a:pPr>
            <a:r>
              <a:rPr lang="hu-HU" sz="2200" b="1" dirty="0">
                <a:solidFill>
                  <a:srgbClr val="4D2403"/>
                </a:solidFill>
                <a:latin typeface="Arial" pitchFamily="34" charset="0"/>
                <a:cs typeface="Arial" pitchFamily="34" charset="0"/>
              </a:rPr>
              <a:t>EC, szerves anyag, pH</a:t>
            </a:r>
          </a:p>
          <a:p>
            <a:pPr marL="0" indent="0">
              <a:buNone/>
            </a:pPr>
            <a:endParaRPr lang="hu-HU" sz="2400" dirty="0">
              <a:solidFill>
                <a:srgbClr val="4D2403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hu-HU" sz="2400" dirty="0">
                <a:solidFill>
                  <a:srgbClr val="4D2403"/>
                </a:solidFill>
                <a:latin typeface="Arial" pitchFamily="34" charset="0"/>
                <a:cs typeface="Arial" pitchFamily="34" charset="0"/>
              </a:rPr>
              <a:t>Egy kategóriába sorol jelentősen eltérő talajtípusokat</a:t>
            </a:r>
          </a:p>
          <a:p>
            <a:pPr marL="0" indent="0">
              <a:buNone/>
            </a:pPr>
            <a:endParaRPr lang="hu-HU" dirty="0"/>
          </a:p>
        </p:txBody>
      </p:sp>
      <p:pic>
        <p:nvPicPr>
          <p:cNvPr id="13" name="Tartalom helye 12" descr="https://agraragazat.hu/sites/default/files/asset_images/news/2018/20180814/kezelesizona_lehatarolasi_modszerek_osszehasonlitasa_hoz_0.jpg"/>
          <p:cNvPicPr>
            <a:picLocks noGrp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93" t="51127"/>
          <a:stretch/>
        </p:blipFill>
        <p:spPr bwMode="auto">
          <a:xfrm>
            <a:off x="5508848" y="2780928"/>
            <a:ext cx="4570659" cy="276917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Kép 13"/>
          <p:cNvPicPr/>
          <p:nvPr/>
        </p:nvPicPr>
        <p:blipFill rotWithShape="1">
          <a:blip r:embed="rId3" cstate="print"/>
          <a:srcRect l="13228" t="25279" r="38988" b="14168"/>
          <a:stretch/>
        </p:blipFill>
        <p:spPr bwMode="auto">
          <a:xfrm>
            <a:off x="5508848" y="188640"/>
            <a:ext cx="4614592" cy="252754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Lefelé nyíl 7"/>
          <p:cNvSpPr/>
          <p:nvPr/>
        </p:nvSpPr>
        <p:spPr>
          <a:xfrm>
            <a:off x="1980456" y="4869160"/>
            <a:ext cx="131863" cy="288032"/>
          </a:xfrm>
          <a:prstGeom prst="downArrow">
            <a:avLst/>
          </a:prstGeom>
          <a:solidFill>
            <a:srgbClr val="512603"/>
          </a:solidFill>
          <a:ln>
            <a:solidFill>
              <a:srgbClr val="51260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pic>
        <p:nvPicPr>
          <p:cNvPr id="9" name="Kép 8" descr="Csernozjom_bt_logo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469287" y="5301208"/>
            <a:ext cx="1512169" cy="1556792"/>
          </a:xfrm>
          <a:prstGeom prst="rect">
            <a:avLst/>
          </a:prstGeom>
        </p:spPr>
      </p:pic>
      <p:pic>
        <p:nvPicPr>
          <p:cNvPr id="12" name="Kép 11" descr="Agrocares_Horizontal_NoSlogan_Color_RGB_small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6093297"/>
            <a:ext cx="2926669" cy="764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7018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hu-HU"/>
          </a:p>
        </p:txBody>
      </p:sp>
      <p:pic>
        <p:nvPicPr>
          <p:cNvPr id="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1016" y="476672"/>
            <a:ext cx="3246214" cy="5358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256" y="620688"/>
            <a:ext cx="6725016" cy="52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Kép 8" descr="Csernozjom_bt_logo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469287" y="5301208"/>
            <a:ext cx="1512169" cy="1556792"/>
          </a:xfrm>
          <a:prstGeom prst="rect">
            <a:avLst/>
          </a:prstGeom>
        </p:spPr>
      </p:pic>
      <p:pic>
        <p:nvPicPr>
          <p:cNvPr id="10" name="Kép 9" descr="Agrocares_Horizontal_NoSlogan_Color_RGB_small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6093297"/>
            <a:ext cx="2926669" cy="764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6232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59113" y="119887"/>
            <a:ext cx="10635518" cy="1233424"/>
          </a:xfrm>
        </p:spPr>
        <p:txBody>
          <a:bodyPr>
            <a:normAutofit/>
          </a:bodyPr>
          <a:lstStyle/>
          <a:p>
            <a:r>
              <a:rPr lang="hu-HU" dirty="0">
                <a:solidFill>
                  <a:srgbClr val="4D2403"/>
                </a:solidFill>
                <a:latin typeface="Arial" pitchFamily="34" charset="0"/>
                <a:cs typeface="Arial" pitchFamily="34" charset="0"/>
              </a:rPr>
              <a:t>Felismerjük hogy különbözőségek vannak a parcellán belül </a:t>
            </a:r>
          </a:p>
        </p:txBody>
      </p:sp>
      <p:sp>
        <p:nvSpPr>
          <p:cNvPr id="4" name="Tartalom helye 2"/>
          <p:cNvSpPr>
            <a:spLocks noGrp="1"/>
          </p:cNvSpPr>
          <p:nvPr>
            <p:ph idx="1"/>
          </p:nvPr>
        </p:nvSpPr>
        <p:spPr>
          <a:xfrm>
            <a:off x="2022808" y="1562323"/>
            <a:ext cx="6479988" cy="1530211"/>
          </a:xfrm>
        </p:spPr>
        <p:txBody>
          <a:bodyPr>
            <a:normAutofit fontScale="85000" lnSpcReduction="10000"/>
          </a:bodyPr>
          <a:lstStyle/>
          <a:p>
            <a:pPr marL="45715" indent="0">
              <a:buNone/>
            </a:pPr>
            <a:endParaRPr lang="hu-HU" dirty="0"/>
          </a:p>
          <a:p>
            <a:pPr marL="45715" indent="0">
              <a:buNone/>
            </a:pPr>
            <a:r>
              <a:rPr lang="hu-HU" sz="6700" dirty="0">
                <a:solidFill>
                  <a:srgbClr val="512603"/>
                </a:solidFill>
                <a:latin typeface="Arial" pitchFamily="34" charset="0"/>
                <a:cs typeface="Arial" pitchFamily="34" charset="0"/>
              </a:rPr>
              <a:t>A kérdés : MIÉRT?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6284" y="3092534"/>
            <a:ext cx="4057981" cy="3334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Kép 7" descr="Csernozjom_bt_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469287" y="5301208"/>
            <a:ext cx="1512169" cy="1556792"/>
          </a:xfrm>
          <a:prstGeom prst="rect">
            <a:avLst/>
          </a:prstGeom>
        </p:spPr>
      </p:pic>
      <p:pic>
        <p:nvPicPr>
          <p:cNvPr id="9" name="Kép 8" descr="Agrocares_Horizontal_NoSlogan_Color_RGB_small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6093297"/>
            <a:ext cx="2926669" cy="764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3834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396280" y="274639"/>
            <a:ext cx="10207349" cy="1143000"/>
          </a:xfrm>
        </p:spPr>
        <p:txBody>
          <a:bodyPr>
            <a:normAutofit/>
          </a:bodyPr>
          <a:lstStyle/>
          <a:p>
            <a:pPr algn="l"/>
            <a:r>
              <a:rPr lang="hu-HU" sz="3200" dirty="0">
                <a:solidFill>
                  <a:srgbClr val="512603"/>
                </a:solidFill>
                <a:latin typeface="Arial" pitchFamily="34" charset="0"/>
                <a:cs typeface="Arial" pitchFamily="34" charset="0"/>
              </a:rPr>
              <a:t>Vertikális különbségek</a:t>
            </a: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558084" y="1268760"/>
            <a:ext cx="4231695" cy="49685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sz="2000" dirty="0">
                <a:solidFill>
                  <a:srgbClr val="4D2403"/>
                </a:solidFill>
              </a:rPr>
              <a:t>A talaj egy 3 (-4) fázisú </a:t>
            </a:r>
            <a:r>
              <a:rPr lang="hu-HU" sz="2000" dirty="0" err="1">
                <a:solidFill>
                  <a:srgbClr val="4D2403"/>
                </a:solidFill>
              </a:rPr>
              <a:t>polidiszperz</a:t>
            </a:r>
            <a:r>
              <a:rPr lang="hu-HU" sz="2000" dirty="0">
                <a:solidFill>
                  <a:srgbClr val="4D2403"/>
                </a:solidFill>
              </a:rPr>
              <a:t> rendszer, melynek </a:t>
            </a:r>
            <a:r>
              <a:rPr lang="hu-HU" sz="2000" b="1" dirty="0">
                <a:solidFill>
                  <a:srgbClr val="4D2403"/>
                </a:solidFill>
              </a:rPr>
              <a:t>vertikális és horizontális heterogenitása</a:t>
            </a:r>
            <a:r>
              <a:rPr lang="hu-HU" sz="2000" dirty="0">
                <a:solidFill>
                  <a:srgbClr val="4D2403"/>
                </a:solidFill>
              </a:rPr>
              <a:t> is van.</a:t>
            </a:r>
          </a:p>
          <a:p>
            <a:pPr marL="0" indent="0">
              <a:buNone/>
            </a:pPr>
            <a:endParaRPr lang="hu-HU" sz="1800" dirty="0">
              <a:solidFill>
                <a:srgbClr val="4D2403"/>
              </a:solidFill>
            </a:endParaRPr>
          </a:p>
          <a:p>
            <a:pPr marL="0" indent="0">
              <a:buNone/>
            </a:pPr>
            <a:r>
              <a:rPr lang="hu-HU" sz="1800" dirty="0">
                <a:solidFill>
                  <a:srgbClr val="4D2403"/>
                </a:solidFill>
              </a:rPr>
              <a:t>Az egyes talajszintek vastagsága is változhat adott területen belül </a:t>
            </a:r>
          </a:p>
          <a:p>
            <a:pPr marL="0" indent="0">
              <a:buNone/>
            </a:pPr>
            <a:endParaRPr lang="hu-HU" sz="1800" dirty="0">
              <a:solidFill>
                <a:srgbClr val="4D2403"/>
              </a:solidFill>
            </a:endParaRPr>
          </a:p>
          <a:p>
            <a:pPr marL="0" indent="0">
              <a:buNone/>
            </a:pPr>
            <a:r>
              <a:rPr lang="hu-HU" sz="1800" dirty="0">
                <a:solidFill>
                  <a:srgbClr val="4D2403"/>
                </a:solidFill>
              </a:rPr>
              <a:t>a 20 vagy 30 cm-es talajréteg vizsgálata a talaj </a:t>
            </a:r>
            <a:r>
              <a:rPr lang="hu-HU" sz="1800" b="1" dirty="0">
                <a:solidFill>
                  <a:srgbClr val="4D2403"/>
                </a:solidFill>
              </a:rPr>
              <a:t>vertikális heterogenitása </a:t>
            </a:r>
            <a:r>
              <a:rPr lang="hu-HU" sz="1800" dirty="0">
                <a:solidFill>
                  <a:srgbClr val="4D2403"/>
                </a:solidFill>
              </a:rPr>
              <a:t>miatt általában nem nyújt elegendő információt a termőterület talajáról.</a:t>
            </a:r>
          </a:p>
          <a:p>
            <a:pPr marL="0" indent="0">
              <a:buNone/>
            </a:pPr>
            <a:endParaRPr lang="hu-HU" sz="2000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76800" y="188640"/>
            <a:ext cx="4983639" cy="5309771"/>
          </a:xfrm>
          <a:noFill/>
        </p:spPr>
      </p:pic>
      <p:sp>
        <p:nvSpPr>
          <p:cNvPr id="7" name="Lefelé nyíl 6"/>
          <p:cNvSpPr/>
          <p:nvPr/>
        </p:nvSpPr>
        <p:spPr>
          <a:xfrm>
            <a:off x="1764432" y="2564904"/>
            <a:ext cx="175794" cy="288032"/>
          </a:xfrm>
          <a:prstGeom prst="downArrow">
            <a:avLst/>
          </a:prstGeom>
          <a:solidFill>
            <a:srgbClr val="512603"/>
          </a:solidFill>
          <a:ln>
            <a:solidFill>
              <a:srgbClr val="71360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pic>
        <p:nvPicPr>
          <p:cNvPr id="9" name="Kép 8" descr="Csernozjom_bt_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469287" y="5301208"/>
            <a:ext cx="1512169" cy="1556792"/>
          </a:xfrm>
          <a:prstGeom prst="rect">
            <a:avLst/>
          </a:prstGeom>
        </p:spPr>
      </p:pic>
      <p:pic>
        <p:nvPicPr>
          <p:cNvPr id="10" name="Kép 9" descr="Agrocares_Horizontal_NoSlogan_Color_RGB_small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6093297"/>
            <a:ext cx="2926669" cy="764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3066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58087" y="116632"/>
            <a:ext cx="10045542" cy="1143000"/>
          </a:xfrm>
        </p:spPr>
        <p:txBody>
          <a:bodyPr>
            <a:normAutofit/>
          </a:bodyPr>
          <a:lstStyle/>
          <a:p>
            <a:pPr algn="l"/>
            <a:r>
              <a:rPr lang="hu-HU" sz="3200" b="1" dirty="0">
                <a:solidFill>
                  <a:srgbClr val="4D2403"/>
                </a:solidFill>
                <a:latin typeface="Arial" pitchFamily="34" charset="0"/>
                <a:cs typeface="Arial" pitchFamily="34" charset="0"/>
              </a:rPr>
              <a:t>Vertikális különbségek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58087" y="1259632"/>
            <a:ext cx="10045542" cy="4866531"/>
          </a:xfrm>
        </p:spPr>
        <p:txBody>
          <a:bodyPr/>
          <a:lstStyle/>
          <a:p>
            <a:pPr marL="0" indent="0">
              <a:buNone/>
            </a:pPr>
            <a:r>
              <a:rPr lang="hu-HU" sz="1800" dirty="0">
                <a:solidFill>
                  <a:srgbClr val="4D2403"/>
                </a:solidFill>
                <a:latin typeface="Arial" pitchFamily="34" charset="0"/>
                <a:cs typeface="Arial" pitchFamily="34" charset="0"/>
              </a:rPr>
              <a:t>A </a:t>
            </a:r>
            <a:r>
              <a:rPr lang="hu-HU" sz="1800" b="1" dirty="0">
                <a:solidFill>
                  <a:srgbClr val="4D2403"/>
                </a:solidFill>
                <a:latin typeface="Arial" pitchFamily="34" charset="0"/>
                <a:cs typeface="Arial" pitchFamily="34" charset="0"/>
              </a:rPr>
              <a:t>talaj genetikai szintjei</a:t>
            </a:r>
            <a:r>
              <a:rPr lang="hu-HU" sz="1800" dirty="0">
                <a:solidFill>
                  <a:srgbClr val="4D2403"/>
                </a:solidFill>
                <a:latin typeface="Arial" pitchFamily="34" charset="0"/>
                <a:cs typeface="Arial" pitchFamily="34" charset="0"/>
              </a:rPr>
              <a:t> a talajképző folyamatok hatására alakultak ki. A különböző folyamatok hatására pedig vertikális talajfoltok keletkeznek.</a:t>
            </a:r>
          </a:p>
          <a:p>
            <a:pPr marL="0" indent="0">
              <a:buNone/>
            </a:pPr>
            <a:r>
              <a:rPr lang="hu-HU" sz="1800" b="1" dirty="0">
                <a:solidFill>
                  <a:srgbClr val="4D2403"/>
                </a:solidFill>
                <a:latin typeface="Arial" pitchFamily="34" charset="0"/>
                <a:cs typeface="Arial" pitchFamily="34" charset="0"/>
              </a:rPr>
              <a:t>Barna Erdőtalajok</a:t>
            </a:r>
            <a:r>
              <a:rPr lang="hu-HU" sz="1800" dirty="0">
                <a:solidFill>
                  <a:srgbClr val="4D2403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hu-HU" sz="1800" dirty="0" err="1">
                <a:solidFill>
                  <a:srgbClr val="4D2403"/>
                </a:solidFill>
                <a:latin typeface="Arial" pitchFamily="34" charset="0"/>
                <a:cs typeface="Arial" pitchFamily="34" charset="0"/>
              </a:rPr>
              <a:t>Kilúgozódás</a:t>
            </a:r>
            <a:r>
              <a:rPr lang="hu-HU" sz="1800" dirty="0">
                <a:solidFill>
                  <a:srgbClr val="4D2403"/>
                </a:solidFill>
                <a:latin typeface="Arial" pitchFamily="34" charset="0"/>
                <a:cs typeface="Arial" pitchFamily="34" charset="0"/>
              </a:rPr>
              <a:t>, agyagvándorlás, felhalmozódás hatására </a:t>
            </a:r>
            <a:r>
              <a:rPr lang="hu-HU" sz="1800" b="1" dirty="0">
                <a:solidFill>
                  <a:srgbClr val="4D2403"/>
                </a:solidFill>
                <a:latin typeface="Arial" pitchFamily="34" charset="0"/>
                <a:cs typeface="Arial" pitchFamily="34" charset="0"/>
              </a:rPr>
              <a:t>különböző textúrájú, kémhatású, tápanyag-tartalmú szintek képződnek</a:t>
            </a:r>
            <a:r>
              <a:rPr lang="hu-HU" sz="1800" dirty="0">
                <a:solidFill>
                  <a:srgbClr val="4D2403"/>
                </a:solidFill>
                <a:latin typeface="Arial" pitchFamily="34" charset="0"/>
                <a:cs typeface="Arial" pitchFamily="34" charset="0"/>
              </a:rPr>
              <a:t>, melyek nagyban meghatározzák az inputanyagok érvényesülését.</a:t>
            </a:r>
          </a:p>
          <a:p>
            <a:pPr marL="0" indent="0">
              <a:buNone/>
            </a:pPr>
            <a:endParaRPr lang="hu-HU" dirty="0"/>
          </a:p>
          <a:p>
            <a:pPr marL="0" indent="0">
              <a:buNone/>
            </a:pPr>
            <a:endParaRPr lang="hu-HU" dirty="0"/>
          </a:p>
        </p:txBody>
      </p:sp>
      <p:pic>
        <p:nvPicPr>
          <p:cNvPr id="4" name="Kép 3" descr="Képtalálat a következőre: „barna erdőtalaj”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18530" r="-536" b="16176"/>
          <a:stretch/>
        </p:blipFill>
        <p:spPr bwMode="auto">
          <a:xfrm>
            <a:off x="1889172" y="2852942"/>
            <a:ext cx="7559165" cy="327322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Kép 6" descr="Csernozjom_bt_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469287" y="5301208"/>
            <a:ext cx="1512169" cy="1556792"/>
          </a:xfrm>
          <a:prstGeom prst="rect">
            <a:avLst/>
          </a:prstGeom>
        </p:spPr>
      </p:pic>
      <p:pic>
        <p:nvPicPr>
          <p:cNvPr id="8" name="Kép 7" descr="Agrocares_Horizontal_NoSlogan_Color_RGB_small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6093297"/>
            <a:ext cx="2926669" cy="764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13067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558087" y="188640"/>
            <a:ext cx="10045542" cy="792088"/>
          </a:xfrm>
        </p:spPr>
        <p:txBody>
          <a:bodyPr>
            <a:normAutofit/>
          </a:bodyPr>
          <a:lstStyle/>
          <a:p>
            <a:pPr algn="l"/>
            <a:r>
              <a:rPr lang="hu-HU" sz="3200" b="1" dirty="0">
                <a:solidFill>
                  <a:srgbClr val="512603"/>
                </a:solidFill>
                <a:latin typeface="Arial" pitchFamily="34" charset="0"/>
                <a:cs typeface="Arial" pitchFamily="34" charset="0"/>
              </a:rPr>
              <a:t>Szikes talajfoltok</a:t>
            </a: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570714" y="1268761"/>
            <a:ext cx="4658555" cy="5174035"/>
          </a:xfrm>
        </p:spPr>
        <p:txBody>
          <a:bodyPr>
            <a:normAutofit/>
          </a:bodyPr>
          <a:lstStyle/>
          <a:p>
            <a:pPr>
              <a:buNone/>
            </a:pPr>
            <a:endParaRPr lang="hu-HU" sz="2000" b="1" dirty="0">
              <a:solidFill>
                <a:srgbClr val="713605"/>
              </a:solidFill>
            </a:endParaRPr>
          </a:p>
          <a:p>
            <a:pPr>
              <a:buNone/>
            </a:pPr>
            <a:r>
              <a:rPr lang="hu-HU" sz="2000" dirty="0">
                <a:solidFill>
                  <a:srgbClr val="4D2403"/>
                </a:solidFill>
                <a:latin typeface="Arial" pitchFamily="34" charset="0"/>
                <a:cs typeface="Arial" pitchFamily="34" charset="0"/>
              </a:rPr>
              <a:t>A nátrium-sók már 0,05%-ban is</a:t>
            </a:r>
          </a:p>
          <a:p>
            <a:pPr>
              <a:buNone/>
            </a:pPr>
            <a:r>
              <a:rPr lang="hu-HU" sz="2000" dirty="0">
                <a:solidFill>
                  <a:srgbClr val="4D2403"/>
                </a:solidFill>
                <a:latin typeface="Arial" pitchFamily="34" charset="0"/>
                <a:cs typeface="Arial" pitchFamily="34" charset="0"/>
              </a:rPr>
              <a:t>jelentősen csökkentik a</a:t>
            </a:r>
          </a:p>
          <a:p>
            <a:pPr>
              <a:buNone/>
            </a:pPr>
            <a:r>
              <a:rPr lang="hu-HU" sz="2000" dirty="0">
                <a:solidFill>
                  <a:srgbClr val="4D2403"/>
                </a:solidFill>
                <a:latin typeface="Arial" pitchFamily="34" charset="0"/>
                <a:cs typeface="Arial" pitchFamily="34" charset="0"/>
              </a:rPr>
              <a:t>növények</a:t>
            </a:r>
          </a:p>
          <a:p>
            <a:pPr>
              <a:buNone/>
            </a:pPr>
            <a:r>
              <a:rPr lang="hu-HU" sz="2000" dirty="0">
                <a:solidFill>
                  <a:srgbClr val="4D2403"/>
                </a:solidFill>
                <a:latin typeface="Arial" pitchFamily="34" charset="0"/>
                <a:cs typeface="Arial" pitchFamily="34" charset="0"/>
              </a:rPr>
              <a:t>termését, ezért fontos a talaj</a:t>
            </a:r>
          </a:p>
          <a:p>
            <a:pPr>
              <a:buNone/>
            </a:pPr>
            <a:r>
              <a:rPr lang="hu-HU" sz="2000" b="1" dirty="0">
                <a:solidFill>
                  <a:srgbClr val="4D2403"/>
                </a:solidFill>
                <a:latin typeface="Arial" pitchFamily="34" charset="0"/>
                <a:cs typeface="Arial" pitchFamily="34" charset="0"/>
              </a:rPr>
              <a:t>sótartalmát (EC) mérni</a:t>
            </a:r>
          </a:p>
          <a:p>
            <a:pPr>
              <a:buNone/>
            </a:pPr>
            <a:r>
              <a:rPr lang="hu-HU" sz="2000" b="1" dirty="0">
                <a:solidFill>
                  <a:srgbClr val="4D2403"/>
                </a:solidFill>
                <a:latin typeface="Arial" pitchFamily="34" charset="0"/>
                <a:cs typeface="Arial" pitchFamily="34" charset="0"/>
              </a:rPr>
              <a:t>különböző</a:t>
            </a:r>
          </a:p>
          <a:p>
            <a:pPr>
              <a:buNone/>
            </a:pPr>
            <a:r>
              <a:rPr lang="hu-HU" sz="2000" b="1" dirty="0">
                <a:solidFill>
                  <a:srgbClr val="4D2403"/>
                </a:solidFill>
                <a:latin typeface="Arial" pitchFamily="34" charset="0"/>
                <a:cs typeface="Arial" pitchFamily="34" charset="0"/>
              </a:rPr>
              <a:t>mélységekben!</a:t>
            </a:r>
          </a:p>
        </p:txBody>
      </p:sp>
      <p:pic>
        <p:nvPicPr>
          <p:cNvPr id="6" name="Tartalom helye 5" descr="KÃ©ptalÃ¡lat a kÃ¶vetkezÅre: âszikes talajszelvÃ©nyâ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17166" y="476672"/>
            <a:ext cx="5361734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Kép 6" descr="KapcsolÃ³dÃ³ kÃ©p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7632" y="3717032"/>
            <a:ext cx="5449631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Kép 9" descr="Csernozjom_bt_logo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469287" y="5301208"/>
            <a:ext cx="1512169" cy="1556792"/>
          </a:xfrm>
          <a:prstGeom prst="rect">
            <a:avLst/>
          </a:prstGeom>
        </p:spPr>
      </p:pic>
      <p:pic>
        <p:nvPicPr>
          <p:cNvPr id="11" name="Kép 10" descr="Agrocares_Horizontal_NoSlogan_Color_RGB_small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6093297"/>
            <a:ext cx="2926669" cy="764704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hu-HU" sz="3200" b="1" dirty="0">
                <a:solidFill>
                  <a:srgbClr val="642F04"/>
                </a:solidFill>
                <a:latin typeface="Arial" pitchFamily="34" charset="0"/>
                <a:cs typeface="Arial" pitchFamily="34" charset="0"/>
              </a:rPr>
              <a:t>Eke-, tárcsatalp-</a:t>
            </a:r>
            <a:br>
              <a:rPr lang="hu-HU" sz="3200" b="1" dirty="0">
                <a:solidFill>
                  <a:srgbClr val="642F04"/>
                </a:solidFill>
                <a:latin typeface="Arial" pitchFamily="34" charset="0"/>
                <a:cs typeface="Arial" pitchFamily="34" charset="0"/>
              </a:rPr>
            </a:br>
            <a:r>
              <a:rPr lang="hu-HU" sz="3200" b="1" dirty="0">
                <a:solidFill>
                  <a:srgbClr val="642F04"/>
                </a:solidFill>
                <a:latin typeface="Arial" pitchFamily="34" charset="0"/>
                <a:cs typeface="Arial" pitchFamily="34" charset="0"/>
              </a:rPr>
              <a:t>tömörödés</a:t>
            </a: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252264" y="1600206"/>
            <a:ext cx="523558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hu-HU" sz="2200" dirty="0">
                <a:solidFill>
                  <a:srgbClr val="4D2403"/>
                </a:solidFill>
                <a:latin typeface="Arial" pitchFamily="34" charset="0"/>
                <a:cs typeface="Arial" pitchFamily="34" charset="0"/>
              </a:rPr>
              <a:t>Mintavétel 0-30 cm-es rétegből</a:t>
            </a:r>
          </a:p>
          <a:p>
            <a:pPr algn="ctr">
              <a:buNone/>
            </a:pPr>
            <a:endParaRPr lang="hu-HU" sz="2200" dirty="0">
              <a:solidFill>
                <a:srgbClr val="4D2403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hu-HU" sz="2200" dirty="0">
                <a:solidFill>
                  <a:srgbClr val="4D2403"/>
                </a:solidFill>
                <a:latin typeface="Arial" pitchFamily="34" charset="0"/>
                <a:cs typeface="Arial" pitchFamily="34" charset="0"/>
              </a:rPr>
              <a:t>Tárcsatalp-réteg 16-20 cm mélyen/</a:t>
            </a:r>
          </a:p>
          <a:p>
            <a:pPr algn="ctr">
              <a:buNone/>
            </a:pPr>
            <a:r>
              <a:rPr lang="hu-HU" sz="2200" dirty="0">
                <a:solidFill>
                  <a:srgbClr val="4D2403"/>
                </a:solidFill>
                <a:latin typeface="Arial" pitchFamily="34" charset="0"/>
                <a:cs typeface="Arial" pitchFamily="34" charset="0"/>
              </a:rPr>
              <a:t>Eketalp-réteg 20-30 cm mélyen </a:t>
            </a:r>
            <a:endParaRPr lang="hu-HU" sz="2200" dirty="0">
              <a:solidFill>
                <a:srgbClr val="4D2403"/>
              </a:solidFill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 algn="ctr">
              <a:buNone/>
            </a:pPr>
            <a:endParaRPr lang="hu-HU" sz="2200" dirty="0">
              <a:solidFill>
                <a:srgbClr val="4D2403"/>
              </a:solidFill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 algn="ctr">
              <a:buNone/>
            </a:pPr>
            <a:r>
              <a:rPr lang="hu-HU" sz="2200" b="1" dirty="0">
                <a:solidFill>
                  <a:srgbClr val="4D2403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tömörödött réteg</a:t>
            </a:r>
            <a:r>
              <a:rPr lang="hu-HU" sz="2200" b="1" dirty="0">
                <a:solidFill>
                  <a:srgbClr val="4D2403"/>
                </a:solidFill>
                <a:latin typeface="Arial" pitchFamily="34" charset="0"/>
                <a:cs typeface="Arial" pitchFamily="34" charset="0"/>
              </a:rPr>
              <a:t> nagyban</a:t>
            </a:r>
          </a:p>
          <a:p>
            <a:pPr algn="ctr">
              <a:buNone/>
            </a:pPr>
            <a:r>
              <a:rPr lang="hu-HU" sz="2200" b="1" dirty="0">
                <a:solidFill>
                  <a:srgbClr val="4D2403"/>
                </a:solidFill>
                <a:latin typeface="Arial" pitchFamily="34" charset="0"/>
                <a:cs typeface="Arial" pitchFamily="34" charset="0"/>
              </a:rPr>
              <a:t>befolyásolja a víz, tápanyagok</a:t>
            </a:r>
          </a:p>
          <a:p>
            <a:pPr algn="ctr">
              <a:buNone/>
            </a:pPr>
            <a:r>
              <a:rPr lang="hu-HU" sz="2200" b="1" dirty="0">
                <a:solidFill>
                  <a:srgbClr val="4D2403"/>
                </a:solidFill>
                <a:latin typeface="Arial" pitchFamily="34" charset="0"/>
                <a:cs typeface="Arial" pitchFamily="34" charset="0"/>
              </a:rPr>
              <a:t>mozgását</a:t>
            </a:r>
          </a:p>
        </p:txBody>
      </p:sp>
      <p:sp>
        <p:nvSpPr>
          <p:cNvPr id="5" name="Felfelé-lefelé nyíl 4"/>
          <p:cNvSpPr/>
          <p:nvPr/>
        </p:nvSpPr>
        <p:spPr>
          <a:xfrm>
            <a:off x="2877664" y="2060848"/>
            <a:ext cx="87899" cy="360040"/>
          </a:xfrm>
          <a:prstGeom prst="upDownArrow">
            <a:avLst/>
          </a:prstGeom>
          <a:solidFill>
            <a:srgbClr val="4D2403"/>
          </a:solidFill>
          <a:ln>
            <a:solidFill>
              <a:srgbClr val="7136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7" name="Lefelé nyíl 6"/>
          <p:cNvSpPr/>
          <p:nvPr/>
        </p:nvSpPr>
        <p:spPr>
          <a:xfrm>
            <a:off x="2877664" y="3284984"/>
            <a:ext cx="87899" cy="288032"/>
          </a:xfrm>
          <a:prstGeom prst="downArrow">
            <a:avLst/>
          </a:prstGeom>
          <a:solidFill>
            <a:srgbClr val="4D2403"/>
          </a:solidFill>
          <a:ln>
            <a:solidFill>
              <a:srgbClr val="642F0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pic>
        <p:nvPicPr>
          <p:cNvPr id="8" name="Tartalom helye 7" descr="KapcsolÃ³dÃ³ kÃ©p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800" y="332656"/>
            <a:ext cx="5713322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Kép 8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792" y="3645024"/>
            <a:ext cx="4482761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Kép 11" descr="Csernozjom_bt_logo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469287" y="5301208"/>
            <a:ext cx="1512169" cy="1556792"/>
          </a:xfrm>
          <a:prstGeom prst="rect">
            <a:avLst/>
          </a:prstGeom>
        </p:spPr>
      </p:pic>
      <p:pic>
        <p:nvPicPr>
          <p:cNvPr id="13" name="Kép 12" descr="Agrocares_Horizontal_NoSlogan_Color_RGB_small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6093297"/>
            <a:ext cx="2926669" cy="764704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ím 1"/>
          <p:cNvSpPr txBox="1">
            <a:spLocks/>
          </p:cNvSpPr>
          <p:nvPr/>
        </p:nvSpPr>
        <p:spPr>
          <a:xfrm>
            <a:off x="349688" y="362696"/>
            <a:ext cx="10402654" cy="66248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3200" b="1" i="0" u="none" strike="noStrike" kern="1200" cap="none" spc="-100" normalizeH="0" baseline="0" noProof="0" dirty="0">
                <a:ln>
                  <a:noFill/>
                </a:ln>
                <a:solidFill>
                  <a:srgbClr val="512603"/>
                </a:solidFill>
                <a:effectLst/>
                <a:uLnTx/>
                <a:uFillTx/>
                <a:latin typeface="Arial" pitchFamily="34" charset="0"/>
                <a:ea typeface="Sofia Pro" charset="0"/>
                <a:cs typeface="Arial" pitchFamily="34" charset="0"/>
              </a:rPr>
              <a:t>Talajszelvény, Mezőhegyes</a:t>
            </a:r>
          </a:p>
        </p:txBody>
      </p:sp>
      <p:pic>
        <p:nvPicPr>
          <p:cNvPr id="6041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58568" y="980730"/>
            <a:ext cx="2203148" cy="1657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0" name="Picture 4"/>
          <p:cNvPicPr>
            <a:picLocks noChangeAspect="1" noChangeArrowheads="1"/>
          </p:cNvPicPr>
          <p:nvPr/>
        </p:nvPicPr>
        <p:blipFill>
          <a:blip r:embed="rId3" cstate="print"/>
          <a:srcRect r="6320" b="2699"/>
          <a:stretch>
            <a:fillRect/>
          </a:stretch>
        </p:blipFill>
        <p:spPr bwMode="auto">
          <a:xfrm>
            <a:off x="4525952" y="1025176"/>
            <a:ext cx="3769839" cy="5832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artalom helye 2"/>
          <p:cNvSpPr>
            <a:spLocks noGrp="1"/>
          </p:cNvSpPr>
          <p:nvPr>
            <p:ph idx="1"/>
          </p:nvPr>
        </p:nvSpPr>
        <p:spPr>
          <a:xfrm>
            <a:off x="8549198" y="2682993"/>
            <a:ext cx="2203148" cy="119219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hu-HU" sz="2400" dirty="0"/>
              <a:t>       </a:t>
            </a:r>
            <a:r>
              <a:rPr lang="hu-HU" sz="2400" dirty="0">
                <a:solidFill>
                  <a:srgbClr val="512603"/>
                </a:solidFill>
                <a:latin typeface="Arial" pitchFamily="34" charset="0"/>
                <a:cs typeface="Arial" pitchFamily="34" charset="0"/>
              </a:rPr>
              <a:t>Eketalp-réteg</a:t>
            </a:r>
            <a:endParaRPr lang="en-US" sz="2400" dirty="0">
              <a:solidFill>
                <a:srgbClr val="512603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3" name="Táblázat 12"/>
          <p:cNvGraphicFramePr>
            <a:graphicFrameLocks noGrp="1"/>
          </p:cNvGraphicFramePr>
          <p:nvPr>
            <p:extLst/>
          </p:nvPr>
        </p:nvGraphicFramePr>
        <p:xfrm>
          <a:off x="2" y="1052736"/>
          <a:ext cx="4394088" cy="4529832"/>
        </p:xfrm>
        <a:graphic>
          <a:graphicData uri="http://schemas.openxmlformats.org/drawingml/2006/table">
            <a:tbl>
              <a:tblPr/>
              <a:tblGrid>
                <a:gridCol w="3591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77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3726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3285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300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4456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929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3310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948327">
                <a:tc>
                  <a:txBody>
                    <a:bodyPr/>
                    <a:lstStyle/>
                    <a:p>
                      <a:pPr algn="ctr" fontAlgn="b"/>
                      <a:r>
                        <a:rPr lang="hu-HU" sz="1200" b="0" i="0" kern="1200" dirty="0">
                          <a:solidFill>
                            <a:schemeClr val="tx1"/>
                          </a:solidFill>
                          <a:latin typeface="Barlow" charset="0"/>
                          <a:ea typeface="Barlow" charset="0"/>
                          <a:cs typeface="Barlow" charset="0"/>
                        </a:rPr>
                        <a:t>Talaj-</a:t>
                      </a:r>
                    </a:p>
                    <a:p>
                      <a:pPr algn="ctr" fontAlgn="b"/>
                      <a:r>
                        <a:rPr lang="hu-HU" sz="1200" b="0" i="0" kern="1200" dirty="0">
                          <a:solidFill>
                            <a:schemeClr val="tx1"/>
                          </a:solidFill>
                          <a:latin typeface="Barlow" charset="0"/>
                          <a:ea typeface="Barlow" charset="0"/>
                          <a:cs typeface="Barlow" charset="0"/>
                        </a:rPr>
                        <a:t>szintek</a:t>
                      </a:r>
                    </a:p>
                  </a:txBody>
                  <a:tcPr marL="8720" marR="8720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400" b="0" i="0" kern="1200" dirty="0">
                          <a:solidFill>
                            <a:schemeClr val="tx1"/>
                          </a:solidFill>
                          <a:latin typeface="Barlow" charset="0"/>
                          <a:ea typeface="Barlow" charset="0"/>
                          <a:cs typeface="Barlow" charset="0"/>
                        </a:rPr>
                        <a:t>pH (</a:t>
                      </a:r>
                      <a:r>
                        <a:rPr lang="hu-HU" sz="1400" b="0" i="0" kern="1200" dirty="0" err="1">
                          <a:solidFill>
                            <a:schemeClr val="tx1"/>
                          </a:solidFill>
                          <a:latin typeface="Barlow" charset="0"/>
                          <a:ea typeface="Barlow" charset="0"/>
                          <a:cs typeface="Barlow" charset="0"/>
                        </a:rPr>
                        <a:t>KCl</a:t>
                      </a:r>
                      <a:r>
                        <a:rPr lang="hu-HU" sz="1400" b="0" i="0" kern="1200" dirty="0">
                          <a:solidFill>
                            <a:schemeClr val="tx1"/>
                          </a:solidFill>
                          <a:latin typeface="Barlow" charset="0"/>
                          <a:ea typeface="Barlow" charset="0"/>
                          <a:cs typeface="Barlow" charset="0"/>
                        </a:rPr>
                        <a:t>)</a:t>
                      </a:r>
                    </a:p>
                  </a:txBody>
                  <a:tcPr marL="8720" marR="8720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400" b="0" i="0" kern="1200" dirty="0">
                          <a:solidFill>
                            <a:srgbClr val="FF0000"/>
                          </a:solidFill>
                          <a:latin typeface="Barlow" charset="0"/>
                          <a:ea typeface="Barlow" charset="0"/>
                          <a:cs typeface="Barlow" charset="0"/>
                        </a:rPr>
                        <a:t>N (mg/kg)</a:t>
                      </a:r>
                    </a:p>
                  </a:txBody>
                  <a:tcPr marL="8720" marR="8720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400" b="0" i="0" kern="1200" dirty="0">
                          <a:solidFill>
                            <a:schemeClr val="tx1"/>
                          </a:solidFill>
                          <a:latin typeface="Barlow" charset="0"/>
                          <a:ea typeface="Barlow" charset="0"/>
                          <a:cs typeface="Barlow" charset="0"/>
                        </a:rPr>
                        <a:t>P (mg/kg)</a:t>
                      </a:r>
                    </a:p>
                  </a:txBody>
                  <a:tcPr marL="8720" marR="8720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400" b="0" i="0" kern="1200" dirty="0">
                          <a:solidFill>
                            <a:schemeClr val="tx1"/>
                          </a:solidFill>
                          <a:latin typeface="Barlow" charset="0"/>
                          <a:ea typeface="Barlow" charset="0"/>
                          <a:cs typeface="Barlow" charset="0"/>
                        </a:rPr>
                        <a:t>K (mg/kg)</a:t>
                      </a:r>
                    </a:p>
                  </a:txBody>
                  <a:tcPr marL="8720" marR="8720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400" b="0" i="0" kern="1200" dirty="0">
                          <a:solidFill>
                            <a:schemeClr val="tx1"/>
                          </a:solidFill>
                          <a:latin typeface="Barlow" charset="0"/>
                          <a:ea typeface="Barlow" charset="0"/>
                          <a:cs typeface="Barlow" charset="0"/>
                        </a:rPr>
                        <a:t>CEC (</a:t>
                      </a:r>
                      <a:r>
                        <a:rPr lang="hu-HU" sz="1400" b="0" i="0" kern="1200" dirty="0" err="1">
                          <a:solidFill>
                            <a:schemeClr val="tx1"/>
                          </a:solidFill>
                          <a:latin typeface="Barlow" charset="0"/>
                          <a:ea typeface="Barlow" charset="0"/>
                          <a:cs typeface="Barlow" charset="0"/>
                        </a:rPr>
                        <a:t>mmol</a:t>
                      </a:r>
                      <a:r>
                        <a:rPr lang="hu-HU" sz="1400" b="0" i="0" kern="1200" dirty="0">
                          <a:solidFill>
                            <a:schemeClr val="tx1"/>
                          </a:solidFill>
                          <a:latin typeface="Barlow" charset="0"/>
                          <a:ea typeface="Barlow" charset="0"/>
                          <a:cs typeface="Barlow" charset="0"/>
                        </a:rPr>
                        <a:t>/kg)</a:t>
                      </a:r>
                    </a:p>
                  </a:txBody>
                  <a:tcPr marL="8720" marR="8720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200" b="0" i="0" kern="1200" dirty="0">
                          <a:solidFill>
                            <a:srgbClr val="FF0000"/>
                          </a:solidFill>
                          <a:latin typeface="Barlow" charset="0"/>
                          <a:ea typeface="Barlow" charset="0"/>
                          <a:cs typeface="Barlow" charset="0"/>
                        </a:rPr>
                        <a:t>Szerves</a:t>
                      </a:r>
                      <a:r>
                        <a:rPr lang="hu-HU" sz="1200" b="0" i="0" kern="1200" baseline="0" dirty="0">
                          <a:solidFill>
                            <a:srgbClr val="FF0000"/>
                          </a:solidFill>
                          <a:latin typeface="Barlow" charset="0"/>
                          <a:ea typeface="Barlow" charset="0"/>
                          <a:cs typeface="Barlow" charset="0"/>
                        </a:rPr>
                        <a:t> anyag</a:t>
                      </a:r>
                      <a:r>
                        <a:rPr lang="hu-HU" sz="1200" b="0" i="0" kern="1200" dirty="0">
                          <a:solidFill>
                            <a:srgbClr val="FF0000"/>
                          </a:solidFill>
                          <a:latin typeface="Barlow" charset="0"/>
                          <a:ea typeface="Barlow" charset="0"/>
                          <a:cs typeface="Barlow" charset="0"/>
                        </a:rPr>
                        <a:t> %</a:t>
                      </a:r>
                    </a:p>
                  </a:txBody>
                  <a:tcPr marL="8720" marR="8720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200" b="0" i="0" kern="1200" dirty="0">
                          <a:solidFill>
                            <a:schemeClr val="tx1"/>
                          </a:solidFill>
                          <a:latin typeface="Barlow" charset="0"/>
                          <a:ea typeface="Barlow" charset="0"/>
                          <a:cs typeface="Barlow" charset="0"/>
                        </a:rPr>
                        <a:t>agyag %</a:t>
                      </a:r>
                    </a:p>
                  </a:txBody>
                  <a:tcPr marL="8720" marR="8720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6518">
                <a:tc>
                  <a:txBody>
                    <a:bodyPr/>
                    <a:lstStyle/>
                    <a:p>
                      <a:pPr algn="l" fontAlgn="b"/>
                      <a:r>
                        <a:rPr lang="hu-HU" sz="2000" b="0" i="0" kern="1200" dirty="0">
                          <a:solidFill>
                            <a:schemeClr val="tx1"/>
                          </a:solidFill>
                          <a:latin typeface="Barlow" charset="0"/>
                          <a:ea typeface="Barlow" charset="0"/>
                          <a:cs typeface="Barlow" charset="0"/>
                        </a:rPr>
                        <a:t>A</a:t>
                      </a:r>
                    </a:p>
                  </a:txBody>
                  <a:tcPr marL="8720" marR="8720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2000" b="0" i="0" kern="1200" dirty="0">
                          <a:solidFill>
                            <a:schemeClr val="tx1"/>
                          </a:solidFill>
                          <a:latin typeface="Barlow" charset="0"/>
                          <a:ea typeface="Barlow" charset="0"/>
                          <a:cs typeface="Barlow" charset="0"/>
                        </a:rPr>
                        <a:t>7.8</a:t>
                      </a:r>
                    </a:p>
                  </a:txBody>
                  <a:tcPr marL="8720" marR="8720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2000" b="0" i="0" kern="1200" dirty="0">
                          <a:solidFill>
                            <a:schemeClr val="tx1"/>
                          </a:solidFill>
                          <a:latin typeface="Barlow" charset="0"/>
                          <a:ea typeface="Barlow" charset="0"/>
                          <a:cs typeface="Barlow" charset="0"/>
                        </a:rPr>
                        <a:t>2000</a:t>
                      </a:r>
                    </a:p>
                  </a:txBody>
                  <a:tcPr marL="8720" marR="8720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2000" b="0" i="0" kern="1200" dirty="0">
                          <a:solidFill>
                            <a:schemeClr val="tx1"/>
                          </a:solidFill>
                          <a:latin typeface="Barlow" charset="0"/>
                          <a:ea typeface="Barlow" charset="0"/>
                          <a:cs typeface="Barlow" charset="0"/>
                        </a:rPr>
                        <a:t>800</a:t>
                      </a:r>
                    </a:p>
                  </a:txBody>
                  <a:tcPr marL="8720" marR="8720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2000" b="0" i="0" kern="1200" dirty="0">
                          <a:solidFill>
                            <a:schemeClr val="tx1"/>
                          </a:solidFill>
                          <a:latin typeface="Barlow" charset="0"/>
                          <a:ea typeface="Barlow" charset="0"/>
                          <a:cs typeface="Barlow" charset="0"/>
                        </a:rPr>
                        <a:t>321</a:t>
                      </a:r>
                    </a:p>
                  </a:txBody>
                  <a:tcPr marL="8720" marR="8720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2000" b="0" i="0" kern="1200" dirty="0">
                          <a:solidFill>
                            <a:schemeClr val="tx1"/>
                          </a:solidFill>
                          <a:latin typeface="Barlow" charset="0"/>
                          <a:ea typeface="Barlow" charset="0"/>
                          <a:cs typeface="Barlow" charset="0"/>
                        </a:rPr>
                        <a:t>248</a:t>
                      </a:r>
                    </a:p>
                  </a:txBody>
                  <a:tcPr marL="8720" marR="8720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2000" b="0" i="0" kern="1200" dirty="0">
                          <a:solidFill>
                            <a:schemeClr val="tx1"/>
                          </a:solidFill>
                          <a:latin typeface="Barlow" charset="0"/>
                          <a:ea typeface="Barlow" charset="0"/>
                          <a:cs typeface="Barlow" charset="0"/>
                        </a:rPr>
                        <a:t>3.5</a:t>
                      </a:r>
                    </a:p>
                  </a:txBody>
                  <a:tcPr marL="8720" marR="8720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2000" b="0" i="0" kern="1200" dirty="0">
                          <a:solidFill>
                            <a:schemeClr val="tx1"/>
                          </a:solidFill>
                          <a:latin typeface="Barlow" charset="0"/>
                          <a:ea typeface="Barlow" charset="0"/>
                          <a:cs typeface="Barlow" charset="0"/>
                        </a:rPr>
                        <a:t>29</a:t>
                      </a:r>
                    </a:p>
                  </a:txBody>
                  <a:tcPr marL="8720" marR="8720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6739">
                <a:tc>
                  <a:txBody>
                    <a:bodyPr/>
                    <a:lstStyle/>
                    <a:p>
                      <a:pPr algn="l" fontAlgn="b"/>
                      <a:r>
                        <a:rPr lang="hu-HU" sz="2000" b="0" i="0" kern="1200" dirty="0">
                          <a:solidFill>
                            <a:schemeClr val="tx1"/>
                          </a:solidFill>
                          <a:latin typeface="Barlow" charset="0"/>
                          <a:ea typeface="Barlow" charset="0"/>
                          <a:cs typeface="Barlow" charset="0"/>
                        </a:rPr>
                        <a:t>Ap</a:t>
                      </a:r>
                    </a:p>
                  </a:txBody>
                  <a:tcPr marL="8720" marR="8720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2000" b="0" i="0" kern="1200" dirty="0">
                          <a:solidFill>
                            <a:schemeClr val="tx1"/>
                          </a:solidFill>
                          <a:latin typeface="Barlow" charset="0"/>
                          <a:ea typeface="Barlow" charset="0"/>
                          <a:cs typeface="Barlow" charset="0"/>
                        </a:rPr>
                        <a:t>7.5</a:t>
                      </a:r>
                    </a:p>
                  </a:txBody>
                  <a:tcPr marL="8720" marR="8720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2000" b="1" i="0" kern="1200" dirty="0">
                          <a:solidFill>
                            <a:srgbClr val="FF0000"/>
                          </a:solidFill>
                          <a:latin typeface="Barlow" charset="0"/>
                          <a:ea typeface="Barlow" charset="0"/>
                          <a:cs typeface="Barlow" charset="0"/>
                        </a:rPr>
                        <a:t>2200</a:t>
                      </a:r>
                    </a:p>
                  </a:txBody>
                  <a:tcPr marL="8720" marR="8720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2000" b="0" i="0" kern="1200" dirty="0">
                          <a:solidFill>
                            <a:schemeClr val="tx1"/>
                          </a:solidFill>
                          <a:latin typeface="Barlow" charset="0"/>
                          <a:ea typeface="Barlow" charset="0"/>
                          <a:cs typeface="Barlow" charset="0"/>
                        </a:rPr>
                        <a:t>600</a:t>
                      </a:r>
                    </a:p>
                  </a:txBody>
                  <a:tcPr marL="8720" marR="8720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2000" b="0" i="0" kern="1200" dirty="0">
                          <a:solidFill>
                            <a:schemeClr val="tx1"/>
                          </a:solidFill>
                          <a:latin typeface="Barlow" charset="0"/>
                          <a:ea typeface="Barlow" charset="0"/>
                          <a:cs typeface="Barlow" charset="0"/>
                        </a:rPr>
                        <a:t>282</a:t>
                      </a:r>
                    </a:p>
                  </a:txBody>
                  <a:tcPr marL="8720" marR="8720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2000" b="0" i="0" kern="1200" dirty="0">
                          <a:solidFill>
                            <a:schemeClr val="tx1"/>
                          </a:solidFill>
                          <a:latin typeface="Barlow" charset="0"/>
                          <a:ea typeface="Barlow" charset="0"/>
                          <a:cs typeface="Barlow" charset="0"/>
                        </a:rPr>
                        <a:t>252</a:t>
                      </a:r>
                    </a:p>
                  </a:txBody>
                  <a:tcPr marL="8720" marR="8720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2000" b="1" i="0" kern="1200" dirty="0">
                          <a:solidFill>
                            <a:srgbClr val="FF0000"/>
                          </a:solidFill>
                          <a:latin typeface="Barlow" charset="0"/>
                          <a:ea typeface="Barlow" charset="0"/>
                          <a:cs typeface="Barlow" charset="0"/>
                        </a:rPr>
                        <a:t>4.2</a:t>
                      </a:r>
                    </a:p>
                  </a:txBody>
                  <a:tcPr marL="8720" marR="8720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2000" b="0" i="0" kern="1200" dirty="0">
                          <a:solidFill>
                            <a:schemeClr val="tx1"/>
                          </a:solidFill>
                          <a:latin typeface="Barlow" charset="0"/>
                          <a:ea typeface="Barlow" charset="0"/>
                          <a:cs typeface="Barlow" charset="0"/>
                        </a:rPr>
                        <a:t>26</a:t>
                      </a:r>
                    </a:p>
                  </a:txBody>
                  <a:tcPr marL="8720" marR="8720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37207">
                <a:tc>
                  <a:txBody>
                    <a:bodyPr/>
                    <a:lstStyle/>
                    <a:p>
                      <a:pPr algn="l" fontAlgn="b"/>
                      <a:r>
                        <a:rPr lang="hu-HU" sz="2000" b="0" i="0" kern="1200" dirty="0">
                          <a:solidFill>
                            <a:schemeClr val="tx1"/>
                          </a:solidFill>
                          <a:latin typeface="Barlow" charset="0"/>
                          <a:ea typeface="Barlow" charset="0"/>
                          <a:cs typeface="Barlow" charset="0"/>
                        </a:rPr>
                        <a:t>B</a:t>
                      </a:r>
                    </a:p>
                  </a:txBody>
                  <a:tcPr marL="8720" marR="8720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2000" b="0" i="0" kern="1200" dirty="0">
                          <a:solidFill>
                            <a:schemeClr val="tx1"/>
                          </a:solidFill>
                          <a:latin typeface="Barlow" charset="0"/>
                          <a:ea typeface="Barlow" charset="0"/>
                          <a:cs typeface="Barlow" charset="0"/>
                        </a:rPr>
                        <a:t>7.5</a:t>
                      </a:r>
                    </a:p>
                  </a:txBody>
                  <a:tcPr marL="8720" marR="8720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2000" b="0" i="0" kern="1200" dirty="0">
                          <a:solidFill>
                            <a:schemeClr val="tx1"/>
                          </a:solidFill>
                          <a:latin typeface="Barlow" charset="0"/>
                          <a:ea typeface="Barlow" charset="0"/>
                          <a:cs typeface="Barlow" charset="0"/>
                        </a:rPr>
                        <a:t>1100</a:t>
                      </a:r>
                    </a:p>
                  </a:txBody>
                  <a:tcPr marL="8720" marR="8720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2000" b="0" i="0" kern="1200" dirty="0">
                          <a:solidFill>
                            <a:schemeClr val="tx1"/>
                          </a:solidFill>
                          <a:latin typeface="Barlow" charset="0"/>
                          <a:ea typeface="Barlow" charset="0"/>
                          <a:cs typeface="Barlow" charset="0"/>
                        </a:rPr>
                        <a:t>700</a:t>
                      </a:r>
                    </a:p>
                  </a:txBody>
                  <a:tcPr marL="8720" marR="8720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2000" b="0" i="0" kern="1200" dirty="0">
                          <a:solidFill>
                            <a:schemeClr val="tx1"/>
                          </a:solidFill>
                          <a:latin typeface="Barlow" charset="0"/>
                          <a:ea typeface="Barlow" charset="0"/>
                          <a:cs typeface="Barlow" charset="0"/>
                        </a:rPr>
                        <a:t>250</a:t>
                      </a:r>
                    </a:p>
                  </a:txBody>
                  <a:tcPr marL="8720" marR="8720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2000" b="0" i="0" kern="1200" dirty="0">
                          <a:solidFill>
                            <a:schemeClr val="tx1"/>
                          </a:solidFill>
                          <a:latin typeface="Barlow" charset="0"/>
                          <a:ea typeface="Barlow" charset="0"/>
                          <a:cs typeface="Barlow" charset="0"/>
                        </a:rPr>
                        <a:t>244</a:t>
                      </a:r>
                    </a:p>
                  </a:txBody>
                  <a:tcPr marL="8720" marR="8720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2000" b="0" i="0" kern="1200" dirty="0">
                          <a:solidFill>
                            <a:schemeClr val="tx1"/>
                          </a:solidFill>
                          <a:latin typeface="Barlow" charset="0"/>
                          <a:ea typeface="Barlow" charset="0"/>
                          <a:cs typeface="Barlow" charset="0"/>
                        </a:rPr>
                        <a:t>2</a:t>
                      </a:r>
                    </a:p>
                  </a:txBody>
                  <a:tcPr marL="8720" marR="8720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2000" b="0" i="0" kern="1200" dirty="0">
                          <a:solidFill>
                            <a:schemeClr val="tx1"/>
                          </a:solidFill>
                          <a:latin typeface="Barlow" charset="0"/>
                          <a:ea typeface="Barlow" charset="0"/>
                          <a:cs typeface="Barlow" charset="0"/>
                        </a:rPr>
                        <a:t>23</a:t>
                      </a:r>
                    </a:p>
                  </a:txBody>
                  <a:tcPr marL="8720" marR="8720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31041">
                <a:tc>
                  <a:txBody>
                    <a:bodyPr/>
                    <a:lstStyle/>
                    <a:p>
                      <a:pPr algn="l" fontAlgn="b"/>
                      <a:r>
                        <a:rPr lang="hu-HU" sz="2000" b="0" i="0" kern="1200" dirty="0">
                          <a:solidFill>
                            <a:schemeClr val="tx1"/>
                          </a:solidFill>
                          <a:latin typeface="Barlow" charset="0"/>
                          <a:ea typeface="Barlow" charset="0"/>
                          <a:cs typeface="Barlow" charset="0"/>
                        </a:rPr>
                        <a:t>C</a:t>
                      </a:r>
                    </a:p>
                  </a:txBody>
                  <a:tcPr marL="8720" marR="8720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2000" b="0" i="0" kern="1200" dirty="0">
                          <a:solidFill>
                            <a:schemeClr val="tx1"/>
                          </a:solidFill>
                          <a:latin typeface="Barlow" charset="0"/>
                          <a:ea typeface="Barlow" charset="0"/>
                          <a:cs typeface="Barlow" charset="0"/>
                        </a:rPr>
                        <a:t>7.4</a:t>
                      </a:r>
                    </a:p>
                  </a:txBody>
                  <a:tcPr marL="8720" marR="8720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2000" b="0" i="0" kern="1200" dirty="0">
                          <a:solidFill>
                            <a:schemeClr val="tx1"/>
                          </a:solidFill>
                          <a:latin typeface="Barlow" charset="0"/>
                          <a:ea typeface="Barlow" charset="0"/>
                          <a:cs typeface="Barlow" charset="0"/>
                        </a:rPr>
                        <a:t>600</a:t>
                      </a:r>
                    </a:p>
                  </a:txBody>
                  <a:tcPr marL="8720" marR="8720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2000" b="0" i="0" kern="1200" dirty="0">
                          <a:solidFill>
                            <a:schemeClr val="tx1"/>
                          </a:solidFill>
                          <a:latin typeface="Barlow" charset="0"/>
                          <a:ea typeface="Barlow" charset="0"/>
                          <a:cs typeface="Barlow" charset="0"/>
                        </a:rPr>
                        <a:t>600</a:t>
                      </a:r>
                    </a:p>
                  </a:txBody>
                  <a:tcPr marL="8720" marR="8720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2000" b="0" i="0" kern="1200" dirty="0">
                          <a:solidFill>
                            <a:schemeClr val="tx1"/>
                          </a:solidFill>
                          <a:latin typeface="Barlow" charset="0"/>
                          <a:ea typeface="Barlow" charset="0"/>
                          <a:cs typeface="Barlow" charset="0"/>
                        </a:rPr>
                        <a:t>203</a:t>
                      </a:r>
                    </a:p>
                  </a:txBody>
                  <a:tcPr marL="8720" marR="8720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2000" b="0" i="0" kern="1200" dirty="0">
                          <a:solidFill>
                            <a:schemeClr val="tx1"/>
                          </a:solidFill>
                          <a:latin typeface="Barlow" charset="0"/>
                          <a:ea typeface="Barlow" charset="0"/>
                          <a:cs typeface="Barlow" charset="0"/>
                        </a:rPr>
                        <a:t>262</a:t>
                      </a:r>
                    </a:p>
                  </a:txBody>
                  <a:tcPr marL="8720" marR="8720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2000" b="0" i="0" kern="1200" dirty="0">
                          <a:solidFill>
                            <a:schemeClr val="tx1"/>
                          </a:solidFill>
                          <a:latin typeface="Barlow" charset="0"/>
                          <a:ea typeface="Barlow" charset="0"/>
                          <a:cs typeface="Barlow" charset="0"/>
                        </a:rPr>
                        <a:t>0.4</a:t>
                      </a:r>
                    </a:p>
                  </a:txBody>
                  <a:tcPr marL="8720" marR="8720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2000" b="0" i="0" kern="1200" dirty="0">
                          <a:solidFill>
                            <a:schemeClr val="tx1"/>
                          </a:solidFill>
                          <a:latin typeface="Barlow" charset="0"/>
                          <a:ea typeface="Barlow" charset="0"/>
                          <a:cs typeface="Barlow" charset="0"/>
                        </a:rPr>
                        <a:t>32</a:t>
                      </a:r>
                    </a:p>
                  </a:txBody>
                  <a:tcPr marL="8720" marR="8720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cxnSp>
        <p:nvCxnSpPr>
          <p:cNvPr id="12" name="Egyenes összekötő nyíllal 11"/>
          <p:cNvCxnSpPr/>
          <p:nvPr/>
        </p:nvCxnSpPr>
        <p:spPr>
          <a:xfrm>
            <a:off x="349688" y="2450924"/>
            <a:ext cx="4111465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Egyenes összekötő nyíllal 15"/>
          <p:cNvCxnSpPr/>
          <p:nvPr/>
        </p:nvCxnSpPr>
        <p:spPr>
          <a:xfrm>
            <a:off x="349689" y="3032200"/>
            <a:ext cx="4471748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Egyenes összekötő nyíllal 16"/>
          <p:cNvCxnSpPr/>
          <p:nvPr/>
        </p:nvCxnSpPr>
        <p:spPr>
          <a:xfrm>
            <a:off x="349689" y="4900354"/>
            <a:ext cx="4111465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Egyenes összekötő nyíllal 17"/>
          <p:cNvCxnSpPr/>
          <p:nvPr/>
        </p:nvCxnSpPr>
        <p:spPr>
          <a:xfrm>
            <a:off x="349690" y="5667004"/>
            <a:ext cx="4471748" cy="731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Szövegdoboz 21"/>
          <p:cNvSpPr txBox="1"/>
          <p:nvPr/>
        </p:nvSpPr>
        <p:spPr>
          <a:xfrm>
            <a:off x="8415914" y="1435264"/>
            <a:ext cx="16826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000" b="1" dirty="0">
                <a:solidFill>
                  <a:srgbClr val="FF0000"/>
                </a:solidFill>
              </a:rPr>
              <a:t>A</a:t>
            </a:r>
          </a:p>
          <a:p>
            <a:pPr algn="ctr"/>
            <a:endParaRPr lang="hu-HU" sz="2000" b="1" dirty="0">
              <a:solidFill>
                <a:srgbClr val="FF0000"/>
              </a:solidFill>
            </a:endParaRPr>
          </a:p>
          <a:p>
            <a:r>
              <a:rPr lang="hu-HU" sz="2000" b="1" dirty="0" err="1">
                <a:solidFill>
                  <a:srgbClr val="FF0000"/>
                </a:solidFill>
              </a:rPr>
              <a:t>Ap</a:t>
            </a:r>
            <a:endParaRPr lang="hu-HU" sz="2000" b="1" dirty="0">
              <a:solidFill>
                <a:srgbClr val="FF0000"/>
              </a:solidFill>
            </a:endParaRPr>
          </a:p>
        </p:txBody>
      </p:sp>
      <p:cxnSp>
        <p:nvCxnSpPr>
          <p:cNvPr id="23" name="Egyenes összekötő nyíllal 22"/>
          <p:cNvCxnSpPr/>
          <p:nvPr/>
        </p:nvCxnSpPr>
        <p:spPr>
          <a:xfrm flipV="1">
            <a:off x="8679639" y="1916832"/>
            <a:ext cx="888343" cy="243069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artalom helye 2"/>
          <p:cNvSpPr txBox="1">
            <a:spLocks/>
          </p:cNvSpPr>
          <p:nvPr/>
        </p:nvSpPr>
        <p:spPr>
          <a:xfrm>
            <a:off x="8349981" y="4653136"/>
            <a:ext cx="2203148" cy="119219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kumimoji="0" lang="hu-HU" sz="2400" b="0" i="0" u="none" strike="noStrike" kern="1200" cap="none" spc="0" normalizeH="0" baseline="0" noProof="0" dirty="0">
                <a:ln>
                  <a:noFill/>
                </a:ln>
                <a:solidFill>
                  <a:srgbClr val="512603"/>
                </a:solidFill>
                <a:effectLst/>
                <a:uLnTx/>
                <a:uFillTx/>
                <a:latin typeface="Arial" pitchFamily="34" charset="0"/>
                <a:ea typeface="Barlow" charset="0"/>
                <a:cs typeface="Arial" pitchFamily="34" charset="0"/>
              </a:rPr>
              <a:t>Talajtípus</a:t>
            </a:r>
            <a:r>
              <a:rPr lang="hu-HU" sz="2400" dirty="0">
                <a:solidFill>
                  <a:srgbClr val="512603"/>
                </a:solidFill>
                <a:latin typeface="Arial" pitchFamily="34" charset="0"/>
                <a:ea typeface="Barlow" charset="0"/>
                <a:cs typeface="Arial" pitchFamily="34" charset="0"/>
              </a:rPr>
              <a:t>: Réti csernozjom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512603"/>
              </a:solidFill>
              <a:effectLst/>
              <a:uLnTx/>
              <a:uFillTx/>
              <a:latin typeface="Arial" pitchFamily="34" charset="0"/>
              <a:ea typeface="Barlow" charset="0"/>
              <a:cs typeface="Arial" pitchFamily="34" charset="0"/>
            </a:endParaRPr>
          </a:p>
        </p:txBody>
      </p:sp>
      <p:pic>
        <p:nvPicPr>
          <p:cNvPr id="20" name="Kép 19" descr="Csernozjom_bt_logo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469287" y="5301208"/>
            <a:ext cx="1512169" cy="1556792"/>
          </a:xfrm>
          <a:prstGeom prst="rect">
            <a:avLst/>
          </a:prstGeom>
        </p:spPr>
      </p:pic>
      <p:pic>
        <p:nvPicPr>
          <p:cNvPr id="21" name="Kép 20" descr="Agrocares_Horizontal_NoSlogan_Color_RGB_small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6093297"/>
            <a:ext cx="2926669" cy="764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8670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 txBox="1">
            <a:spLocks/>
          </p:cNvSpPr>
          <p:nvPr/>
        </p:nvSpPr>
        <p:spPr>
          <a:xfrm>
            <a:off x="229258" y="1182493"/>
            <a:ext cx="10805397" cy="4801307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 sz="2000" kern="1200">
                <a:solidFill>
                  <a:schemeClr val="tx2"/>
                </a:solidFill>
                <a:latin typeface="Square sans pro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 sz="1800" kern="1200">
                <a:solidFill>
                  <a:schemeClr val="tx2"/>
                </a:solidFill>
                <a:latin typeface="Square sans pro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 sz="1600" kern="1200">
                <a:solidFill>
                  <a:schemeClr val="tx2"/>
                </a:solidFill>
                <a:latin typeface="Square sans pro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 sz="1400" kern="1200">
                <a:solidFill>
                  <a:schemeClr val="tx2"/>
                </a:solidFill>
                <a:latin typeface="Square sans pro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 sz="1400" kern="1200">
                <a:solidFill>
                  <a:schemeClr val="tx2"/>
                </a:solidFill>
                <a:latin typeface="Square sans pro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itchFamily="2" charset="2"/>
              <a:buChar char="§"/>
              <a:defRPr sz="1400" kern="1200">
                <a:solidFill>
                  <a:schemeClr val="tx2"/>
                </a:solidFill>
                <a:latin typeface="Square sans pro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itchFamily="2" charset="2"/>
              <a:buChar char="§"/>
              <a:defRPr sz="1400" kern="1200" baseline="0">
                <a:solidFill>
                  <a:schemeClr val="tx2"/>
                </a:solidFill>
                <a:latin typeface="Square sans pro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itchFamily="2" charset="2"/>
              <a:buChar char="§"/>
              <a:defRPr sz="1400" kern="1200" baseline="0">
                <a:solidFill>
                  <a:schemeClr val="tx2"/>
                </a:solidFill>
                <a:latin typeface="Square sans pro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itchFamily="2" charset="2"/>
              <a:buChar char="§"/>
              <a:defRPr sz="1400" kern="1200" baseline="0">
                <a:solidFill>
                  <a:schemeClr val="tx2"/>
                </a:solidFill>
                <a:latin typeface="Square sans pro"/>
                <a:ea typeface="+mn-ea"/>
                <a:cs typeface="+mn-cs"/>
              </a:defRPr>
            </a:lvl9pPr>
          </a:lstStyle>
          <a:p>
            <a:pPr marL="34290" indent="0">
              <a:buNone/>
            </a:pPr>
            <a:r>
              <a:rPr lang="hu-HU" sz="2100" dirty="0">
                <a:solidFill>
                  <a:srgbClr val="492303"/>
                </a:solidFill>
                <a:sym typeface="Wingdings" panose="05000000000000000000" pitchFamily="2" charset="2"/>
              </a:rPr>
              <a:t>Kertészeti kultúrákban különösen fontos a hiánytünetek időbeni észlelése</a:t>
            </a:r>
          </a:p>
          <a:p>
            <a:pPr marL="34290" indent="0">
              <a:buNone/>
            </a:pPr>
            <a:r>
              <a:rPr lang="hu-HU" sz="2100" dirty="0">
                <a:solidFill>
                  <a:srgbClr val="492303"/>
                </a:solidFill>
                <a:sym typeface="Wingdings" panose="05000000000000000000" pitchFamily="2" charset="2"/>
              </a:rPr>
              <a:t>Laborvizsgálatok akár egy hónapot  is igénybe vesznek </a:t>
            </a:r>
          </a:p>
          <a:p>
            <a:pPr marL="34290" indent="0">
              <a:buNone/>
            </a:pPr>
            <a:r>
              <a:rPr lang="hu-HU" sz="2100" dirty="0">
                <a:solidFill>
                  <a:srgbClr val="492303"/>
                </a:solidFill>
                <a:sym typeface="Wingdings" panose="05000000000000000000" pitchFamily="2" charset="2"/>
              </a:rPr>
              <a:t>					</a:t>
            </a:r>
            <a:r>
              <a:rPr lang="hu-HU" dirty="0">
                <a:solidFill>
                  <a:srgbClr val="492303"/>
                </a:solidFill>
                <a:sym typeface="Wingdings" panose="05000000000000000000" pitchFamily="2" charset="2"/>
              </a:rPr>
              <a:t>(mintavételtől az eredményig)</a:t>
            </a:r>
          </a:p>
          <a:p>
            <a:pPr marL="34290" indent="0">
              <a:buNone/>
            </a:pPr>
            <a:endParaRPr lang="hu-HU" sz="2100" dirty="0">
              <a:solidFill>
                <a:srgbClr val="492303"/>
              </a:solidFill>
              <a:sym typeface="Wingdings" panose="05000000000000000000" pitchFamily="2" charset="2"/>
            </a:endParaRPr>
          </a:p>
          <a:p>
            <a:pPr marL="34290" indent="0">
              <a:buNone/>
            </a:pPr>
            <a:endParaRPr lang="hu-HU" sz="2100" dirty="0">
              <a:solidFill>
                <a:srgbClr val="492303"/>
              </a:solidFill>
              <a:sym typeface="Wingdings" panose="05000000000000000000" pitchFamily="2" charset="2"/>
            </a:endParaRPr>
          </a:p>
          <a:p>
            <a:pPr marL="34290" indent="0" algn="just">
              <a:buNone/>
            </a:pPr>
            <a:r>
              <a:rPr lang="hu-HU" sz="2100" b="1" dirty="0">
                <a:solidFill>
                  <a:srgbClr val="492303"/>
                </a:solidFill>
                <a:sym typeface="Wingdings" panose="05000000000000000000" pitchFamily="2" charset="2"/>
              </a:rPr>
              <a:t>A levélanalízishez csatlakozó azonnali talajvizsgálatokra van szükség! </a:t>
            </a:r>
          </a:p>
          <a:p>
            <a:pPr marL="34290" indent="0" algn="just">
              <a:buNone/>
            </a:pPr>
            <a:r>
              <a:rPr lang="hu-HU" sz="2100" b="1" dirty="0">
                <a:solidFill>
                  <a:srgbClr val="492303"/>
                </a:solidFill>
                <a:sym typeface="Wingdings" panose="05000000000000000000" pitchFamily="2" charset="2"/>
              </a:rPr>
              <a:t>Hiszen a tápanyagokat a talajoldatból veszi fel a növény, lombtrágyák elsősorban tüneti kezelésre alkalmasak.</a:t>
            </a:r>
            <a:endParaRPr lang="hu-HU" sz="2100" b="1" dirty="0">
              <a:solidFill>
                <a:srgbClr val="492303"/>
              </a:solidFill>
            </a:endParaRPr>
          </a:p>
          <a:p>
            <a:pPr marL="34290" indent="0">
              <a:buNone/>
            </a:pPr>
            <a:endParaRPr lang="hu-HU" sz="2100" dirty="0">
              <a:solidFill>
                <a:srgbClr val="492303"/>
              </a:solidFill>
            </a:endParaRPr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734099" y="-12043"/>
            <a:ext cx="9783673" cy="1233424"/>
          </a:xfrm>
        </p:spPr>
        <p:txBody>
          <a:bodyPr>
            <a:normAutofit/>
          </a:bodyPr>
          <a:lstStyle/>
          <a:p>
            <a:pPr algn="ctr"/>
            <a:r>
              <a:rPr lang="nl-NL" sz="3600" b="1" dirty="0">
                <a:solidFill>
                  <a:srgbClr val="492303"/>
                </a:solidFill>
              </a:rPr>
              <a:t>FRISS TALAJ</a:t>
            </a:r>
            <a:r>
              <a:rPr lang="hu-HU" sz="3600" b="1" dirty="0">
                <a:solidFill>
                  <a:srgbClr val="492303"/>
                </a:solidFill>
              </a:rPr>
              <a:t>VIZSGÁLATOK</a:t>
            </a:r>
            <a:r>
              <a:rPr lang="nl-NL" sz="3600" b="1" dirty="0">
                <a:solidFill>
                  <a:srgbClr val="492303"/>
                </a:solidFill>
              </a:rPr>
              <a:t>! </a:t>
            </a:r>
          </a:p>
        </p:txBody>
      </p:sp>
      <p:sp>
        <p:nvSpPr>
          <p:cNvPr id="7" name="Lefelé nyíl 6"/>
          <p:cNvSpPr/>
          <p:nvPr/>
        </p:nvSpPr>
        <p:spPr>
          <a:xfrm>
            <a:off x="3536979" y="2492896"/>
            <a:ext cx="263726" cy="648072"/>
          </a:xfrm>
          <a:prstGeom prst="downArrow">
            <a:avLst/>
          </a:prstGeom>
          <a:solidFill>
            <a:srgbClr val="512603"/>
          </a:solidFill>
          <a:ln>
            <a:solidFill>
              <a:srgbClr val="51260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pic>
        <p:nvPicPr>
          <p:cNvPr id="8" name="Kép 7" descr="Csernozjom_bt_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469287" y="5301208"/>
            <a:ext cx="1512169" cy="1556792"/>
          </a:xfrm>
          <a:prstGeom prst="rect">
            <a:avLst/>
          </a:prstGeom>
        </p:spPr>
      </p:pic>
      <p:pic>
        <p:nvPicPr>
          <p:cNvPr id="9" name="Kép 8" descr="Agrocares_Horizontal_NoSlogan_Color_RGB_smal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6093297"/>
            <a:ext cx="2926669" cy="764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212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58087" y="274638"/>
            <a:ext cx="10045542" cy="850106"/>
          </a:xfrm>
        </p:spPr>
        <p:txBody>
          <a:bodyPr>
            <a:normAutofit/>
          </a:bodyPr>
          <a:lstStyle/>
          <a:p>
            <a:pPr algn="l"/>
            <a:r>
              <a:rPr lang="hu-HU" sz="3200" b="1" dirty="0">
                <a:solidFill>
                  <a:srgbClr val="642F04"/>
                </a:solidFill>
                <a:latin typeface="Arial" pitchFamily="34" charset="0"/>
                <a:cs typeface="Arial" pitchFamily="34" charset="0"/>
              </a:rPr>
              <a:t>Miért fontos a talajtulajdonságokat vizsgálni?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80257" y="1052736"/>
            <a:ext cx="8712967" cy="5112568"/>
          </a:xfrm>
        </p:spPr>
        <p:txBody>
          <a:bodyPr>
            <a:normAutofit lnSpcReduction="10000"/>
          </a:bodyPr>
          <a:lstStyle/>
          <a:p>
            <a:r>
              <a:rPr lang="hu-HU" sz="2200" dirty="0">
                <a:solidFill>
                  <a:srgbClr val="4D2403"/>
                </a:solidFill>
                <a:latin typeface="Arial" pitchFamily="34" charset="0"/>
                <a:cs typeface="Arial" pitchFamily="34" charset="0"/>
              </a:rPr>
              <a:t>Problémák megelőzése</a:t>
            </a:r>
          </a:p>
          <a:p>
            <a:r>
              <a:rPr lang="hu-HU" sz="2200" dirty="0">
                <a:solidFill>
                  <a:srgbClr val="4D2403"/>
                </a:solidFill>
                <a:latin typeface="Arial" pitchFamily="34" charset="0"/>
                <a:cs typeface="Arial" pitchFamily="34" charset="0"/>
              </a:rPr>
              <a:t>A növény állapotának ellenőrzése</a:t>
            </a:r>
          </a:p>
          <a:p>
            <a:r>
              <a:rPr lang="hu-HU" sz="2200" dirty="0">
                <a:solidFill>
                  <a:srgbClr val="4D2403"/>
                </a:solidFill>
                <a:latin typeface="Arial" pitchFamily="34" charset="0"/>
                <a:cs typeface="Arial" pitchFamily="34" charset="0"/>
              </a:rPr>
              <a:t>Megoldást találni a hiánytünetek kezelésére</a:t>
            </a:r>
          </a:p>
          <a:p>
            <a:pPr>
              <a:buNone/>
            </a:pPr>
            <a:endParaRPr lang="hu-HU" sz="2200" dirty="0">
              <a:solidFill>
                <a:srgbClr val="4D2403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hu-HU" sz="2200" dirty="0">
              <a:solidFill>
                <a:srgbClr val="4D2403"/>
              </a:solidFill>
              <a:latin typeface="Arial" pitchFamily="34" charset="0"/>
              <a:cs typeface="Arial" pitchFamily="34" charset="0"/>
            </a:endParaRPr>
          </a:p>
          <a:p>
            <a:r>
              <a:rPr lang="hu-HU" sz="2200" b="1" dirty="0">
                <a:solidFill>
                  <a:srgbClr val="4D2403"/>
                </a:solidFill>
                <a:latin typeface="Arial" pitchFamily="34" charset="0"/>
                <a:cs typeface="Arial" pitchFamily="34" charset="0"/>
              </a:rPr>
              <a:t>Optimális hozam és minőség</a:t>
            </a:r>
          </a:p>
          <a:p>
            <a:r>
              <a:rPr lang="hu-HU" sz="2200" b="1" dirty="0">
                <a:solidFill>
                  <a:srgbClr val="4D2403"/>
                </a:solidFill>
                <a:latin typeface="Arial" pitchFamily="34" charset="0"/>
                <a:cs typeface="Arial" pitchFamily="34" charset="0"/>
              </a:rPr>
              <a:t>Ténylegesen és feltételesen rendelkezésre álló tápanyagok ismerete</a:t>
            </a:r>
          </a:p>
          <a:p>
            <a:r>
              <a:rPr lang="hu-HU" sz="2200" b="1" dirty="0">
                <a:solidFill>
                  <a:srgbClr val="4D2403"/>
                </a:solidFill>
                <a:latin typeface="Arial" pitchFamily="34" charset="0"/>
                <a:cs typeface="Arial" pitchFamily="34" charset="0"/>
              </a:rPr>
              <a:t>Környezetszennyezés megelőzése</a:t>
            </a:r>
          </a:p>
          <a:p>
            <a:endParaRPr lang="hu-HU" sz="2200" dirty="0">
              <a:solidFill>
                <a:srgbClr val="4D2403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hu-HU" sz="2400" dirty="0">
                <a:solidFill>
                  <a:srgbClr val="4D2403"/>
                </a:solidFill>
                <a:latin typeface="Arial" pitchFamily="34" charset="0"/>
                <a:cs typeface="Arial" pitchFamily="34" charset="0"/>
              </a:rPr>
              <a:t>A tápelemek mennyiségének, a pH változásának nyomon</a:t>
            </a:r>
          </a:p>
          <a:p>
            <a:pPr>
              <a:buNone/>
            </a:pPr>
            <a:r>
              <a:rPr lang="hu-HU" sz="2400" dirty="0">
                <a:solidFill>
                  <a:srgbClr val="4D2403"/>
                </a:solidFill>
                <a:latin typeface="Arial" pitchFamily="34" charset="0"/>
                <a:cs typeface="Arial" pitchFamily="34" charset="0"/>
              </a:rPr>
              <a:t>követése információt ad a </a:t>
            </a:r>
            <a:r>
              <a:rPr lang="hu-HU" sz="2400" b="1" dirty="0">
                <a:solidFill>
                  <a:srgbClr val="4D2403"/>
                </a:solidFill>
                <a:latin typeface="Arial" pitchFamily="34" charset="0"/>
                <a:cs typeface="Arial" pitchFamily="34" charset="0"/>
              </a:rPr>
              <a:t>termékenységet limitáló</a:t>
            </a:r>
          </a:p>
          <a:p>
            <a:pPr>
              <a:buNone/>
            </a:pPr>
            <a:r>
              <a:rPr lang="hu-HU" sz="2400" b="1" dirty="0">
                <a:solidFill>
                  <a:srgbClr val="4D2403"/>
                </a:solidFill>
                <a:latin typeface="Arial" pitchFamily="34" charset="0"/>
                <a:cs typeface="Arial" pitchFamily="34" charset="0"/>
              </a:rPr>
              <a:t>tényezőkről</a:t>
            </a:r>
            <a:r>
              <a:rPr lang="hu-HU" sz="2400" dirty="0">
                <a:solidFill>
                  <a:srgbClr val="4D2403"/>
                </a:solidFill>
                <a:latin typeface="Arial" pitchFamily="34" charset="0"/>
                <a:cs typeface="Arial" pitchFamily="34" charset="0"/>
              </a:rPr>
              <a:t>!</a:t>
            </a:r>
          </a:p>
          <a:p>
            <a:pPr>
              <a:buNone/>
            </a:pPr>
            <a:endParaRPr lang="hu-HU" sz="2400" dirty="0">
              <a:solidFill>
                <a:srgbClr val="51260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Lefelé nyíl 3"/>
          <p:cNvSpPr/>
          <p:nvPr/>
        </p:nvSpPr>
        <p:spPr>
          <a:xfrm>
            <a:off x="2772544" y="2348880"/>
            <a:ext cx="351590" cy="504056"/>
          </a:xfrm>
          <a:prstGeom prst="downArrow">
            <a:avLst/>
          </a:prstGeom>
          <a:solidFill>
            <a:srgbClr val="4D2403"/>
          </a:solidFill>
          <a:ln>
            <a:solidFill>
              <a:srgbClr val="51260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pic>
        <p:nvPicPr>
          <p:cNvPr id="5" name="Tartalom helye 4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81"/>
          <a:stretch>
            <a:fillRect/>
          </a:stretch>
        </p:blipFill>
        <p:spPr bwMode="auto">
          <a:xfrm>
            <a:off x="7075110" y="836712"/>
            <a:ext cx="4086603" cy="3528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Kép 7" descr="Csernozjom_bt_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469287" y="5301208"/>
            <a:ext cx="1512169" cy="1556792"/>
          </a:xfrm>
          <a:prstGeom prst="rect">
            <a:avLst/>
          </a:prstGeom>
        </p:spPr>
      </p:pic>
      <p:pic>
        <p:nvPicPr>
          <p:cNvPr id="9" name="Kép 8" descr="Agrocares_Horizontal_NoSlogan_Color_RGB_small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6093297"/>
            <a:ext cx="2926669" cy="764704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59113" y="119887"/>
            <a:ext cx="10635518" cy="1233424"/>
          </a:xfrm>
        </p:spPr>
        <p:txBody>
          <a:bodyPr>
            <a:normAutofit fontScale="90000"/>
          </a:bodyPr>
          <a:lstStyle/>
          <a:p>
            <a:r>
              <a:rPr lang="hu-HU" dirty="0">
                <a:solidFill>
                  <a:srgbClr val="4D2403"/>
                </a:solidFill>
                <a:latin typeface="Arial" pitchFamily="34" charset="0"/>
                <a:cs typeface="Arial" pitchFamily="34" charset="0"/>
              </a:rPr>
              <a:t>Felismerjük hogy különbözőségek vannak a parcellán belül </a:t>
            </a:r>
          </a:p>
        </p:txBody>
      </p:sp>
      <p:sp>
        <p:nvSpPr>
          <p:cNvPr id="4" name="Tartalom helye 2"/>
          <p:cNvSpPr>
            <a:spLocks noGrp="1"/>
          </p:cNvSpPr>
          <p:nvPr>
            <p:ph idx="1"/>
          </p:nvPr>
        </p:nvSpPr>
        <p:spPr>
          <a:xfrm>
            <a:off x="2022808" y="1562323"/>
            <a:ext cx="6479988" cy="1530211"/>
          </a:xfrm>
        </p:spPr>
        <p:txBody>
          <a:bodyPr>
            <a:normAutofit fontScale="85000" lnSpcReduction="10000"/>
          </a:bodyPr>
          <a:lstStyle/>
          <a:p>
            <a:pPr marL="45715" indent="0">
              <a:buNone/>
            </a:pPr>
            <a:endParaRPr lang="hu-HU" dirty="0"/>
          </a:p>
          <a:p>
            <a:pPr marL="45715" indent="0">
              <a:buNone/>
            </a:pPr>
            <a:r>
              <a:rPr lang="hu-HU" sz="6700" dirty="0">
                <a:solidFill>
                  <a:srgbClr val="512603"/>
                </a:solidFill>
                <a:latin typeface="Arial" pitchFamily="34" charset="0"/>
                <a:cs typeface="Arial" pitchFamily="34" charset="0"/>
              </a:rPr>
              <a:t>A kérdés : MIÉRT?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6284" y="3092534"/>
            <a:ext cx="4057981" cy="3334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Kép 7" descr="Csernozjom_bt_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469287" y="5301208"/>
            <a:ext cx="1512169" cy="1556792"/>
          </a:xfrm>
          <a:prstGeom prst="rect">
            <a:avLst/>
          </a:prstGeom>
        </p:spPr>
      </p:pic>
      <p:pic>
        <p:nvPicPr>
          <p:cNvPr id="9" name="Kép 8" descr="Agrocares_Horizontal_NoSlogan_Color_RGB_small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6093297"/>
            <a:ext cx="2926669" cy="764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75556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58087" y="274638"/>
            <a:ext cx="10045542" cy="706090"/>
          </a:xfrm>
        </p:spPr>
        <p:txBody>
          <a:bodyPr>
            <a:normAutofit/>
          </a:bodyPr>
          <a:lstStyle/>
          <a:p>
            <a:pPr algn="l"/>
            <a:r>
              <a:rPr lang="hu-HU" sz="3200" b="1" dirty="0">
                <a:solidFill>
                  <a:srgbClr val="512603"/>
                </a:solidFill>
                <a:latin typeface="Arial" pitchFamily="34" charset="0"/>
                <a:cs typeface="Arial" pitchFamily="34" charset="0"/>
              </a:rPr>
              <a:t>Talajszkenner</a:t>
            </a: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558086" y="1340772"/>
            <a:ext cx="4824975" cy="478539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hu-HU" sz="2200" dirty="0">
                <a:solidFill>
                  <a:srgbClr val="4D2403"/>
                </a:solidFill>
                <a:latin typeface="Arial" pitchFamily="34" charset="0"/>
                <a:cs typeface="Arial" pitchFamily="34" charset="0"/>
              </a:rPr>
              <a:t>Növekvő igény a </a:t>
            </a:r>
            <a:r>
              <a:rPr lang="hu-HU" sz="2200" b="1" dirty="0">
                <a:solidFill>
                  <a:srgbClr val="4D2403"/>
                </a:solidFill>
                <a:latin typeface="Arial" pitchFamily="34" charset="0"/>
                <a:cs typeface="Arial" pitchFamily="34" charset="0"/>
              </a:rPr>
              <a:t>költség- és </a:t>
            </a:r>
            <a:r>
              <a:rPr lang="hu-HU" sz="2200" b="1" dirty="0" err="1">
                <a:solidFill>
                  <a:srgbClr val="4D2403"/>
                </a:solidFill>
                <a:latin typeface="Arial" pitchFamily="34" charset="0"/>
                <a:cs typeface="Arial" pitchFamily="34" charset="0"/>
              </a:rPr>
              <a:t>időhatékony</a:t>
            </a:r>
            <a:r>
              <a:rPr lang="hu-HU" sz="2200" b="1" dirty="0">
                <a:solidFill>
                  <a:srgbClr val="4D240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hu-HU" sz="2200" dirty="0" err="1">
                <a:solidFill>
                  <a:srgbClr val="4D2403"/>
                </a:solidFill>
                <a:latin typeface="Arial" pitchFamily="34" charset="0"/>
                <a:cs typeface="Arial" pitchFamily="34" charset="0"/>
              </a:rPr>
              <a:t>talajfelvételezési</a:t>
            </a:r>
            <a:r>
              <a:rPr lang="hu-HU" sz="2200" dirty="0">
                <a:solidFill>
                  <a:srgbClr val="4D2403"/>
                </a:solidFill>
                <a:latin typeface="Arial" pitchFamily="34" charset="0"/>
                <a:cs typeface="Arial" pitchFamily="34" charset="0"/>
              </a:rPr>
              <a:t> módszerek iránt </a:t>
            </a:r>
            <a:r>
              <a:rPr lang="hu-HU" sz="2200" dirty="0">
                <a:solidFill>
                  <a:srgbClr val="4D2403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 </a:t>
            </a:r>
          </a:p>
          <a:p>
            <a:pPr marL="0" indent="0">
              <a:buNone/>
            </a:pPr>
            <a:endParaRPr lang="hu-HU" sz="2200" dirty="0">
              <a:solidFill>
                <a:srgbClr val="4D2403"/>
              </a:solidFill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 marL="0" indent="0">
              <a:buNone/>
            </a:pPr>
            <a:r>
              <a:rPr lang="hu-HU" sz="2200" dirty="0">
                <a:solidFill>
                  <a:srgbClr val="4D2403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Megbízható kiegészítője, vagy akár alternatívája a hagyományos laboratóriumi </a:t>
            </a:r>
            <a:r>
              <a:rPr lang="hu-HU" sz="2200" dirty="0" err="1">
                <a:solidFill>
                  <a:srgbClr val="4D2403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módszerekenek</a:t>
            </a:r>
            <a:r>
              <a:rPr lang="hu-HU" sz="2200" dirty="0">
                <a:solidFill>
                  <a:srgbClr val="4D2403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.</a:t>
            </a:r>
            <a:endParaRPr lang="hu-HU" sz="2200" dirty="0">
              <a:solidFill>
                <a:srgbClr val="4D2403"/>
              </a:solidFill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endParaRPr lang="hu-HU" sz="2400" dirty="0">
              <a:solidFill>
                <a:srgbClr val="4D2403"/>
              </a:solidFill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r>
              <a:rPr lang="hu-HU" sz="2200" dirty="0">
                <a:solidFill>
                  <a:srgbClr val="4D2403"/>
                </a:solidFill>
                <a:latin typeface="Arial" pitchFamily="34" charset="0"/>
                <a:cs typeface="Arial" pitchFamily="34" charset="0"/>
              </a:rPr>
              <a:t>Egyszerűen kezelhető, </a:t>
            </a:r>
            <a:r>
              <a:rPr lang="hu-HU" sz="2200" b="1" dirty="0">
                <a:solidFill>
                  <a:srgbClr val="4D2403"/>
                </a:solidFill>
                <a:latin typeface="Arial" pitchFamily="34" charset="0"/>
                <a:cs typeface="Arial" pitchFamily="34" charset="0"/>
              </a:rPr>
              <a:t>hordozható terepi eszköz</a:t>
            </a:r>
          </a:p>
          <a:p>
            <a:pPr marL="0" indent="0" algn="ctr">
              <a:buNone/>
            </a:pPr>
            <a:endParaRPr lang="hu-HU" sz="2200" dirty="0">
              <a:solidFill>
                <a:srgbClr val="4D2403"/>
              </a:solidFill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endParaRPr lang="hu-HU" sz="2200" dirty="0">
              <a:solidFill>
                <a:srgbClr val="4D2403"/>
              </a:solidFill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r>
              <a:rPr lang="hu-HU" sz="2200" b="1" dirty="0">
                <a:solidFill>
                  <a:srgbClr val="4D2403"/>
                </a:solidFill>
                <a:latin typeface="Arial" pitchFamily="34" charset="0"/>
                <a:cs typeface="Arial" pitchFamily="34" charset="0"/>
              </a:rPr>
              <a:t>Azonnali információt </a:t>
            </a:r>
            <a:r>
              <a:rPr lang="hu-HU" sz="2200" dirty="0">
                <a:solidFill>
                  <a:srgbClr val="4D2403"/>
                </a:solidFill>
                <a:latin typeface="Arial" pitchFamily="34" charset="0"/>
                <a:cs typeface="Arial" pitchFamily="34" charset="0"/>
              </a:rPr>
              <a:t>ad a talaj aktuális fizikai, kémiai tulajdonságairól</a:t>
            </a:r>
          </a:p>
          <a:p>
            <a:pPr marL="0" indent="0" algn="ctr">
              <a:buNone/>
            </a:pPr>
            <a:endParaRPr lang="hu-HU" sz="2200" dirty="0">
              <a:solidFill>
                <a:srgbClr val="4D2403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Tartalom helye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6274" y="778694"/>
            <a:ext cx="5666172" cy="4162474"/>
          </a:xfrm>
        </p:spPr>
      </p:pic>
      <p:sp>
        <p:nvSpPr>
          <p:cNvPr id="6" name="Lefelé nyíl 5"/>
          <p:cNvSpPr/>
          <p:nvPr/>
        </p:nvSpPr>
        <p:spPr>
          <a:xfrm>
            <a:off x="2916560" y="4581128"/>
            <a:ext cx="175794" cy="360040"/>
          </a:xfrm>
          <a:prstGeom prst="downArrow">
            <a:avLst/>
          </a:prstGeom>
          <a:solidFill>
            <a:srgbClr val="4D2403"/>
          </a:solidFill>
          <a:ln>
            <a:solidFill>
              <a:srgbClr val="51260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pic>
        <p:nvPicPr>
          <p:cNvPr id="9" name="Kép 8" descr="Csernozjom_bt_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469287" y="5301208"/>
            <a:ext cx="1512169" cy="1556792"/>
          </a:xfrm>
          <a:prstGeom prst="rect">
            <a:avLst/>
          </a:prstGeom>
        </p:spPr>
      </p:pic>
      <p:pic>
        <p:nvPicPr>
          <p:cNvPr id="10" name="Kép 9" descr="Agrocares_Horizontal_NoSlogan_Color_RGB_small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6093297"/>
            <a:ext cx="2926669" cy="764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9734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58087" y="274638"/>
            <a:ext cx="10045542" cy="706090"/>
          </a:xfrm>
        </p:spPr>
        <p:txBody>
          <a:bodyPr>
            <a:normAutofit/>
          </a:bodyPr>
          <a:lstStyle/>
          <a:p>
            <a:pPr algn="l"/>
            <a:r>
              <a:rPr lang="hu-HU" sz="3200" b="1" dirty="0">
                <a:solidFill>
                  <a:srgbClr val="512603"/>
                </a:solidFill>
                <a:latin typeface="Arial" pitchFamily="34" charset="0"/>
                <a:cs typeface="Arial" pitchFamily="34" charset="0"/>
              </a:rPr>
              <a:t>Talajszkenner</a:t>
            </a:r>
          </a:p>
        </p:txBody>
      </p:sp>
      <p:sp>
        <p:nvSpPr>
          <p:cNvPr id="6" name="Lefelé nyíl 5"/>
          <p:cNvSpPr/>
          <p:nvPr/>
        </p:nvSpPr>
        <p:spPr>
          <a:xfrm>
            <a:off x="2916560" y="4581128"/>
            <a:ext cx="175794" cy="360040"/>
          </a:xfrm>
          <a:prstGeom prst="downArrow">
            <a:avLst/>
          </a:prstGeom>
          <a:solidFill>
            <a:srgbClr val="4D2403"/>
          </a:solidFill>
          <a:ln>
            <a:solidFill>
              <a:srgbClr val="51260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pic>
        <p:nvPicPr>
          <p:cNvPr id="9" name="Kép 8" descr="Csernozjom_bt_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469287" y="5301208"/>
            <a:ext cx="1512169" cy="1556792"/>
          </a:xfrm>
          <a:prstGeom prst="rect">
            <a:avLst/>
          </a:prstGeom>
        </p:spPr>
      </p:pic>
      <p:pic>
        <p:nvPicPr>
          <p:cNvPr id="10" name="Kép 9" descr="Agrocares_Horizontal_NoSlogan_Color_RGB_smal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6093297"/>
            <a:ext cx="2926669" cy="764704"/>
          </a:xfrm>
          <a:prstGeom prst="rect">
            <a:avLst/>
          </a:prstGeom>
        </p:spPr>
      </p:pic>
      <p:sp>
        <p:nvSpPr>
          <p:cNvPr id="7" name="Tartalom helye 6">
            <a:extLst>
              <a:ext uri="{FF2B5EF4-FFF2-40B4-BE49-F238E27FC236}">
                <a16:creationId xmlns:a16="http://schemas.microsoft.com/office/drawing/2014/main" id="{40FB3AFD-57C8-457A-BFB9-87106F1175A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artalom helye 10">
            <a:extLst>
              <a:ext uri="{FF2B5EF4-FFF2-40B4-BE49-F238E27FC236}">
                <a16:creationId xmlns:a16="http://schemas.microsoft.com/office/drawing/2014/main" id="{27E78132-835D-4529-9A77-81251583EBA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" name="Kép 11">
            <a:extLst>
              <a:ext uri="{FF2B5EF4-FFF2-40B4-BE49-F238E27FC236}">
                <a16:creationId xmlns:a16="http://schemas.microsoft.com/office/drawing/2014/main" id="{D3988D81-E8A7-4719-A40F-938A9D7F5C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636" y="19"/>
            <a:ext cx="11161713" cy="6857961"/>
          </a:xfrm>
          <a:prstGeom prst="rect">
            <a:avLst/>
          </a:prstGeom>
        </p:spPr>
      </p:pic>
      <p:sp>
        <p:nvSpPr>
          <p:cNvPr id="13" name="Cím 1">
            <a:extLst>
              <a:ext uri="{FF2B5EF4-FFF2-40B4-BE49-F238E27FC236}">
                <a16:creationId xmlns:a16="http://schemas.microsoft.com/office/drawing/2014/main" id="{2B23E7A5-A290-410A-BE76-1A99BE002D8E}"/>
              </a:ext>
            </a:extLst>
          </p:cNvPr>
          <p:cNvSpPr txBox="1">
            <a:spLocks/>
          </p:cNvSpPr>
          <p:nvPr/>
        </p:nvSpPr>
        <p:spPr>
          <a:xfrm>
            <a:off x="-2610976" y="93078"/>
            <a:ext cx="11055072" cy="24035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"/>
            <a:r>
              <a:rPr lang="hu-HU" dirty="0">
                <a:solidFill>
                  <a:sysClr val="windowText" lastClr="000000"/>
                </a:solidFill>
              </a:rPr>
              <a:t>Köszönöm a figyelmet!</a:t>
            </a:r>
            <a:br>
              <a:rPr lang="nl-NL" dirty="0">
                <a:solidFill>
                  <a:sysClr val="windowText" lastClr="000000"/>
                </a:solidFill>
              </a:rPr>
            </a:br>
            <a:r>
              <a:rPr lang="hu-HU" dirty="0">
                <a:solidFill>
                  <a:sysClr val="windowText" lastClr="000000"/>
                </a:solidFill>
              </a:rPr>
              <a:t>										</a:t>
            </a:r>
          </a:p>
        </p:txBody>
      </p:sp>
    </p:spTree>
    <p:extLst>
      <p:ext uri="{BB962C8B-B14F-4D97-AF65-F5344CB8AC3E}">
        <p14:creationId xmlns:p14="http://schemas.microsoft.com/office/powerpoint/2010/main" val="10082684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58087" y="274638"/>
            <a:ext cx="10045542" cy="778098"/>
          </a:xfrm>
        </p:spPr>
        <p:txBody>
          <a:bodyPr>
            <a:normAutofit/>
          </a:bodyPr>
          <a:lstStyle/>
          <a:p>
            <a:pPr algn="l"/>
            <a:r>
              <a:rPr lang="hu-HU" sz="3200" b="1" dirty="0">
                <a:solidFill>
                  <a:srgbClr val="512603"/>
                </a:solidFill>
                <a:latin typeface="Arial" pitchFamily="34" charset="0"/>
                <a:cs typeface="Arial" pitchFamily="34" charset="0"/>
              </a:rPr>
              <a:t>Szakszerű talajmintavétel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58087" y="980729"/>
            <a:ext cx="10045542" cy="31683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hu-HU" sz="2000" dirty="0">
                <a:solidFill>
                  <a:srgbClr val="4D2403"/>
                </a:solidFill>
                <a:latin typeface="Arial" pitchFamily="34" charset="0"/>
                <a:cs typeface="Arial" pitchFamily="34" charset="0"/>
              </a:rPr>
              <a:t>A talajállapot részletes ismerete nélkül </a:t>
            </a:r>
            <a:r>
              <a:rPr lang="hu-HU" sz="2000" b="1" dirty="0">
                <a:solidFill>
                  <a:srgbClr val="4D2403"/>
                </a:solidFill>
                <a:latin typeface="Arial" pitchFamily="34" charset="0"/>
                <a:cs typeface="Arial" pitchFamily="34" charset="0"/>
              </a:rPr>
              <a:t>nincs hatékony tápanyag-</a:t>
            </a:r>
          </a:p>
          <a:p>
            <a:pPr>
              <a:buNone/>
            </a:pPr>
            <a:r>
              <a:rPr lang="hu-HU" sz="2000" b="1" dirty="0">
                <a:solidFill>
                  <a:srgbClr val="4D2403"/>
                </a:solidFill>
                <a:latin typeface="Arial" pitchFamily="34" charset="0"/>
                <a:cs typeface="Arial" pitchFamily="34" charset="0"/>
              </a:rPr>
              <a:t>utánpótlás!</a:t>
            </a:r>
          </a:p>
          <a:p>
            <a:pPr>
              <a:buNone/>
            </a:pPr>
            <a:r>
              <a:rPr lang="hu-HU" sz="2000" dirty="0">
                <a:solidFill>
                  <a:srgbClr val="4D2403"/>
                </a:solidFill>
                <a:latin typeface="Arial" pitchFamily="34" charset="0"/>
                <a:cs typeface="Arial" pitchFamily="34" charset="0"/>
              </a:rPr>
              <a:t>Pályázatok által megkövetelt </a:t>
            </a:r>
            <a:r>
              <a:rPr lang="hu-HU" sz="2000" b="1" dirty="0">
                <a:solidFill>
                  <a:srgbClr val="4D2403"/>
                </a:solidFill>
                <a:latin typeface="Arial" pitchFamily="34" charset="0"/>
                <a:cs typeface="Arial" pitchFamily="34" charset="0"/>
              </a:rPr>
              <a:t>5 évenkénti </a:t>
            </a:r>
            <a:r>
              <a:rPr lang="hu-HU" sz="2000" dirty="0">
                <a:solidFill>
                  <a:srgbClr val="4D2403"/>
                </a:solidFill>
                <a:latin typeface="Arial" pitchFamily="34" charset="0"/>
                <a:cs typeface="Arial" pitchFamily="34" charset="0"/>
              </a:rPr>
              <a:t>talajvizsgálat</a:t>
            </a:r>
          </a:p>
          <a:p>
            <a:pPr>
              <a:buNone/>
            </a:pPr>
            <a:endParaRPr lang="hu-HU" sz="2000" dirty="0">
              <a:solidFill>
                <a:srgbClr val="4D2403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hu-HU" sz="2000" dirty="0">
                <a:solidFill>
                  <a:srgbClr val="4D2403"/>
                </a:solidFill>
                <a:latin typeface="Arial" pitchFamily="34" charset="0"/>
                <a:cs typeface="Arial" pitchFamily="34" charset="0"/>
              </a:rPr>
              <a:t>Egyes paraméterek </a:t>
            </a:r>
            <a:r>
              <a:rPr lang="hu-HU" sz="2000" b="1" dirty="0">
                <a:solidFill>
                  <a:srgbClr val="4D2403"/>
                </a:solidFill>
                <a:latin typeface="Arial" pitchFamily="34" charset="0"/>
                <a:cs typeface="Arial" pitchFamily="34" charset="0"/>
              </a:rPr>
              <a:t>egy éven belül is változhatnak</a:t>
            </a:r>
            <a:r>
              <a:rPr lang="hu-HU" sz="2000" dirty="0">
                <a:solidFill>
                  <a:srgbClr val="4D2403"/>
                </a:solidFill>
                <a:latin typeface="Arial" pitchFamily="34" charset="0"/>
                <a:cs typeface="Arial" pitchFamily="34" charset="0"/>
              </a:rPr>
              <a:t>, melyek nagyban</a:t>
            </a:r>
          </a:p>
          <a:p>
            <a:pPr>
              <a:buNone/>
            </a:pPr>
            <a:r>
              <a:rPr lang="hu-HU" sz="2000" dirty="0">
                <a:solidFill>
                  <a:srgbClr val="4D2403"/>
                </a:solidFill>
                <a:latin typeface="Arial" pitchFamily="34" charset="0"/>
                <a:cs typeface="Arial" pitchFamily="34" charset="0"/>
              </a:rPr>
              <a:t>befolyásolják a tápelemek hasznosulását.</a:t>
            </a:r>
          </a:p>
          <a:p>
            <a:pPr>
              <a:buNone/>
            </a:pPr>
            <a:r>
              <a:rPr lang="hu-HU" sz="2000" b="1" dirty="0">
                <a:solidFill>
                  <a:srgbClr val="4D2403"/>
                </a:solidFill>
                <a:latin typeface="Arial" pitchFamily="34" charset="0"/>
                <a:cs typeface="Arial" pitchFamily="34" charset="0"/>
              </a:rPr>
              <a:t>Alul/ túltrágyázás elkerülése </a:t>
            </a:r>
            <a:r>
              <a:rPr lang="hu-HU" sz="2000" dirty="0">
                <a:solidFill>
                  <a:srgbClr val="4D2403"/>
                </a:solidFill>
                <a:latin typeface="Arial" pitchFamily="34" charset="0"/>
                <a:cs typeface="Arial" pitchFamily="34" charset="0"/>
              </a:rPr>
              <a:t>nem csak gazdasági okokból, hanem a</a:t>
            </a:r>
          </a:p>
          <a:p>
            <a:pPr>
              <a:buNone/>
            </a:pPr>
            <a:r>
              <a:rPr lang="hu-HU" sz="2000" dirty="0">
                <a:solidFill>
                  <a:srgbClr val="4D2403"/>
                </a:solidFill>
                <a:latin typeface="Arial" pitchFamily="34" charset="0"/>
                <a:cs typeface="Arial" pitchFamily="34" charset="0"/>
              </a:rPr>
              <a:t>tápelem arányok fenntartása miatt is.</a:t>
            </a:r>
          </a:p>
        </p:txBody>
      </p:sp>
      <p:pic>
        <p:nvPicPr>
          <p:cNvPr id="5" name="Kép 4" descr="Nem Ã©rhetÅ el leÃ­rÃ¡s a fÃ©nykÃ©phez.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31838" y="4005071"/>
            <a:ext cx="5801219" cy="2852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elfelé-lefelé nyíl 5"/>
          <p:cNvSpPr/>
          <p:nvPr/>
        </p:nvSpPr>
        <p:spPr>
          <a:xfrm>
            <a:off x="4262226" y="2132856"/>
            <a:ext cx="87899" cy="288032"/>
          </a:xfrm>
          <a:prstGeom prst="upDownArrow">
            <a:avLst/>
          </a:prstGeom>
          <a:solidFill>
            <a:srgbClr val="4D2403"/>
          </a:solidFill>
          <a:ln>
            <a:solidFill>
              <a:srgbClr val="51260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>
              <a:solidFill>
                <a:srgbClr val="512603"/>
              </a:solidFill>
            </a:endParaRPr>
          </a:p>
        </p:txBody>
      </p:sp>
      <p:pic>
        <p:nvPicPr>
          <p:cNvPr id="8" name="Kép 7" descr="Csernozjom_bt_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469287" y="5301208"/>
            <a:ext cx="1512169" cy="1556792"/>
          </a:xfrm>
          <a:prstGeom prst="rect">
            <a:avLst/>
          </a:prstGeom>
        </p:spPr>
      </p:pic>
      <p:pic>
        <p:nvPicPr>
          <p:cNvPr id="10" name="Kép 9" descr="Agrocares_Horizontal_NoSlogan_Color_RGB_small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6093297"/>
            <a:ext cx="2926669" cy="764704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2226786" y="734494"/>
            <a:ext cx="7115592" cy="6511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hu-HU" altLang="hu-HU" sz="3296" dirty="0">
                <a:solidFill>
                  <a:srgbClr val="000066"/>
                </a:solidFill>
                <a:latin typeface="Stencil" panose="040409050D0802020404" pitchFamily="82" charset="0"/>
              </a:rPr>
              <a:t>Mindennek az alapja A helyes TALAJMINTAVÉTEL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05571" y="1653950"/>
            <a:ext cx="8042144" cy="4142810"/>
          </a:xfrm>
        </p:spPr>
        <p:txBody>
          <a:bodyPr/>
          <a:lstStyle/>
          <a:p>
            <a:pPr eaLnBrk="1" hangingPunct="1">
              <a:lnSpc>
                <a:spcPct val="110000"/>
              </a:lnSpc>
            </a:pPr>
            <a:r>
              <a:rPr lang="hu-HU" altLang="hu-HU" sz="1465" dirty="0">
                <a:solidFill>
                  <a:srgbClr val="000066"/>
                </a:solidFill>
                <a:latin typeface="Albertus Extra Bold" pitchFamily="34" charset="0"/>
              </a:rPr>
              <a:t>A hibák 80%-nak oka a nem megfelelő mintavétel</a:t>
            </a:r>
          </a:p>
          <a:p>
            <a:pPr eaLnBrk="1" hangingPunct="1">
              <a:lnSpc>
                <a:spcPct val="110000"/>
              </a:lnSpc>
              <a:buFontTx/>
              <a:buNone/>
            </a:pPr>
            <a:endParaRPr lang="hu-HU" altLang="hu-HU" sz="1465" dirty="0">
              <a:solidFill>
                <a:srgbClr val="000066"/>
              </a:solidFill>
              <a:latin typeface="Albertus Extra Bold" pitchFamily="34" charset="0"/>
            </a:endParaRPr>
          </a:p>
          <a:p>
            <a:pPr eaLnBrk="1" hangingPunct="1">
              <a:lnSpc>
                <a:spcPct val="110000"/>
              </a:lnSpc>
            </a:pPr>
            <a:endParaRPr lang="hu-HU" altLang="hu-HU" sz="1465" dirty="0">
              <a:solidFill>
                <a:srgbClr val="000066"/>
              </a:solidFill>
              <a:latin typeface="Albertus Extra Bold" pitchFamily="34" charset="0"/>
            </a:endParaRPr>
          </a:p>
          <a:p>
            <a:pPr eaLnBrk="1" hangingPunct="1">
              <a:lnSpc>
                <a:spcPct val="110000"/>
              </a:lnSpc>
            </a:pPr>
            <a:endParaRPr lang="hu-HU" altLang="hu-HU" sz="1465" dirty="0">
              <a:solidFill>
                <a:srgbClr val="000066"/>
              </a:solidFill>
              <a:latin typeface="Albertus Extra Bold" pitchFamily="34" charset="0"/>
            </a:endParaRPr>
          </a:p>
          <a:p>
            <a:pPr eaLnBrk="1" hangingPunct="1">
              <a:lnSpc>
                <a:spcPct val="110000"/>
              </a:lnSpc>
            </a:pPr>
            <a:endParaRPr lang="hu-HU" altLang="hu-HU" sz="1831" dirty="0">
              <a:solidFill>
                <a:srgbClr val="000066"/>
              </a:solidFill>
              <a:latin typeface="Albertus Extra Bold" pitchFamily="34" charset="0"/>
            </a:endParaRPr>
          </a:p>
          <a:p>
            <a:pPr eaLnBrk="1" hangingPunct="1">
              <a:lnSpc>
                <a:spcPct val="110000"/>
              </a:lnSpc>
              <a:buFontTx/>
              <a:buNone/>
            </a:pPr>
            <a:endParaRPr lang="hu-HU" altLang="hu-HU" sz="1831" dirty="0">
              <a:solidFill>
                <a:srgbClr val="000066"/>
              </a:solidFill>
              <a:latin typeface="Albertus Extra Bold" pitchFamily="34" charset="0"/>
            </a:endParaRPr>
          </a:p>
          <a:p>
            <a:pPr eaLnBrk="1" hangingPunct="1">
              <a:lnSpc>
                <a:spcPct val="110000"/>
              </a:lnSpc>
              <a:buFontTx/>
              <a:buNone/>
            </a:pPr>
            <a:endParaRPr lang="hu-HU" altLang="hu-HU" sz="1831" dirty="0">
              <a:solidFill>
                <a:srgbClr val="000066"/>
              </a:solidFill>
              <a:latin typeface="Albertus Extra Bold" pitchFamily="34" charset="0"/>
            </a:endParaRPr>
          </a:p>
        </p:txBody>
      </p:sp>
      <p:pic>
        <p:nvPicPr>
          <p:cNvPr id="10" name="Picture 6">
            <a:extLst>
              <a:ext uri="{FF2B5EF4-FFF2-40B4-BE49-F238E27FC236}">
                <a16:creationId xmlns:a16="http://schemas.microsoft.com/office/drawing/2014/main" id="{33131714-70C7-4AB1-838F-5E699E3DB7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2043" y="2132856"/>
            <a:ext cx="6065078" cy="4548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6885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print">
            <a:lum/>
          </a:blip>
          <a:srcRect/>
          <a:stretch>
            <a:fillRect r="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1362766" y="1340774"/>
            <a:ext cx="9310625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/>
            <a:r>
              <a:rPr lang="hu-HU" dirty="0">
                <a:solidFill>
                  <a:srgbClr val="642F04"/>
                </a:solidFill>
                <a:latin typeface="Arial" pitchFamily="34" charset="0"/>
                <a:cs typeface="Arial" pitchFamily="34" charset="0"/>
              </a:rPr>
              <a:t>Mintavétel időzítése: kora tavasszal, vagy ősszel, de minimum 6 héttel a legutolsó tápanyag-utánpótlás után. </a:t>
            </a:r>
          </a:p>
          <a:p>
            <a:pPr defTabSz="685800"/>
            <a:endParaRPr lang="hu-HU" dirty="0">
              <a:solidFill>
                <a:srgbClr val="642F04"/>
              </a:solidFill>
              <a:latin typeface="Square sans pro"/>
            </a:endParaRPr>
          </a:p>
          <a:p>
            <a:pPr defTabSz="685800"/>
            <a:r>
              <a:rPr lang="hu-HU" dirty="0">
                <a:solidFill>
                  <a:srgbClr val="642F04"/>
                </a:solidFill>
                <a:latin typeface="Arial" pitchFamily="34" charset="0"/>
                <a:cs typeface="Arial" pitchFamily="34" charset="0"/>
              </a:rPr>
              <a:t>A gyökérzónából, a sorból, reprezentatívan (kb. 20-40 minta/ 5 ha) </a:t>
            </a:r>
            <a:endParaRPr lang="en-US" dirty="0">
              <a:solidFill>
                <a:srgbClr val="642F04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 defTabSz="6858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642F04"/>
                </a:solidFill>
                <a:latin typeface="Arial" pitchFamily="34" charset="0"/>
                <a:cs typeface="Arial" pitchFamily="34" charset="0"/>
              </a:rPr>
              <a:t>0-</a:t>
            </a:r>
            <a:r>
              <a:rPr lang="hu-HU" dirty="0">
                <a:solidFill>
                  <a:srgbClr val="642F04"/>
                </a:solidFill>
                <a:latin typeface="Arial" pitchFamily="34" charset="0"/>
                <a:cs typeface="Arial" pitchFamily="34" charset="0"/>
              </a:rPr>
              <a:t>30</a:t>
            </a:r>
            <a:r>
              <a:rPr lang="en-US" dirty="0">
                <a:solidFill>
                  <a:srgbClr val="642F04"/>
                </a:solidFill>
                <a:latin typeface="Arial" pitchFamily="34" charset="0"/>
                <a:cs typeface="Arial" pitchFamily="34" charset="0"/>
              </a:rPr>
              <a:t> cm</a:t>
            </a:r>
            <a:r>
              <a:rPr lang="hu-HU" dirty="0">
                <a:solidFill>
                  <a:srgbClr val="642F04"/>
                </a:solidFill>
                <a:latin typeface="Arial" pitchFamily="34" charset="0"/>
                <a:cs typeface="Arial" pitchFamily="34" charset="0"/>
              </a:rPr>
              <a:t> szántóföldön</a:t>
            </a:r>
          </a:p>
          <a:p>
            <a:pPr marL="285750" indent="-285750" defTabSz="685800">
              <a:buFont typeface="Arial" panose="020B0604020202020204" pitchFamily="34" charset="0"/>
              <a:buChar char="•"/>
            </a:pPr>
            <a:r>
              <a:rPr lang="hu-HU" dirty="0">
                <a:solidFill>
                  <a:srgbClr val="642F04"/>
                </a:solidFill>
                <a:latin typeface="Arial" pitchFamily="34" charset="0"/>
                <a:cs typeface="Arial" pitchFamily="34" charset="0"/>
              </a:rPr>
              <a:t>0-30 cm, 30-60 cm álló kultúrák  (gyümölcs, szőlő)</a:t>
            </a:r>
            <a:endParaRPr lang="en-US" dirty="0">
              <a:solidFill>
                <a:srgbClr val="642F04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 defTabSz="6858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642F04"/>
                </a:solidFill>
                <a:latin typeface="Arial" pitchFamily="34" charset="0"/>
                <a:cs typeface="Arial" pitchFamily="34" charset="0"/>
              </a:rPr>
              <a:t>0-</a:t>
            </a:r>
            <a:r>
              <a:rPr lang="hu-HU" dirty="0">
                <a:solidFill>
                  <a:srgbClr val="642F04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dirty="0">
                <a:solidFill>
                  <a:srgbClr val="642F04"/>
                </a:solidFill>
                <a:latin typeface="Arial" pitchFamily="34" charset="0"/>
                <a:cs typeface="Arial" pitchFamily="34" charset="0"/>
              </a:rPr>
              <a:t>0 cm</a:t>
            </a:r>
            <a:r>
              <a:rPr lang="hu-HU" dirty="0">
                <a:solidFill>
                  <a:srgbClr val="642F04"/>
                </a:solidFill>
                <a:latin typeface="Arial" pitchFamily="34" charset="0"/>
                <a:cs typeface="Arial" pitchFamily="34" charset="0"/>
              </a:rPr>
              <a:t>, 20-40 cm bogyós ültetvényben</a:t>
            </a:r>
            <a:endParaRPr lang="en-US" dirty="0">
              <a:solidFill>
                <a:srgbClr val="642F04"/>
              </a:solidFill>
              <a:latin typeface="Arial" pitchFamily="34" charset="0"/>
              <a:cs typeface="Arial" pitchFamily="34" charset="0"/>
            </a:endParaRPr>
          </a:p>
          <a:p>
            <a:pPr marL="257175" indent="-257175" defTabSz="685800">
              <a:buFont typeface="Arial" panose="020B0604020202020204" pitchFamily="34" charset="0"/>
              <a:buChar char="•"/>
            </a:pPr>
            <a:endParaRPr lang="en-US" dirty="0">
              <a:solidFill>
                <a:srgbClr val="642F04"/>
              </a:solidFill>
              <a:latin typeface="Square sans pro"/>
            </a:endParaRPr>
          </a:p>
          <a:p>
            <a:pPr marL="257175" indent="-257175" defTabSz="685800">
              <a:buFont typeface="Arial" panose="020B0604020202020204" pitchFamily="34" charset="0"/>
              <a:buChar char="•"/>
            </a:pPr>
            <a:endParaRPr lang="en-US" sz="2100" dirty="0">
              <a:solidFill>
                <a:srgbClr val="000000"/>
              </a:solidFill>
              <a:latin typeface="Corbel"/>
            </a:endParaRPr>
          </a:p>
          <a:p>
            <a:pPr defTabSz="685800"/>
            <a:endParaRPr lang="nl-NL" sz="2100" dirty="0">
              <a:solidFill>
                <a:srgbClr val="000000"/>
              </a:solidFill>
              <a:latin typeface="Corbel"/>
            </a:endParaRPr>
          </a:p>
        </p:txBody>
      </p:sp>
      <p:sp>
        <p:nvSpPr>
          <p:cNvPr id="4" name="Freeform 3"/>
          <p:cNvSpPr>
            <a:spLocks/>
          </p:cNvSpPr>
          <p:nvPr/>
        </p:nvSpPr>
        <p:spPr bwMode="auto">
          <a:xfrm>
            <a:off x="2561615" y="4411477"/>
            <a:ext cx="7448410" cy="61913"/>
          </a:xfrm>
          <a:custGeom>
            <a:avLst/>
            <a:gdLst>
              <a:gd name="T0" fmla="*/ 0 w 4169"/>
              <a:gd name="T1" fmla="*/ 2147483647 h 98"/>
              <a:gd name="T2" fmla="*/ 2147483647 w 4169"/>
              <a:gd name="T3" fmla="*/ 2147483647 h 98"/>
              <a:gd name="T4" fmla="*/ 2147483647 w 4169"/>
              <a:gd name="T5" fmla="*/ 0 h 98"/>
              <a:gd name="T6" fmla="*/ 2147483647 w 4169"/>
              <a:gd name="T7" fmla="*/ 2147483647 h 98"/>
              <a:gd name="T8" fmla="*/ 2147483647 w 4169"/>
              <a:gd name="T9" fmla="*/ 2147483647 h 98"/>
              <a:gd name="T10" fmla="*/ 2147483647 w 4169"/>
              <a:gd name="T11" fmla="*/ 2147483647 h 98"/>
              <a:gd name="T12" fmla="*/ 2147483647 w 4169"/>
              <a:gd name="T13" fmla="*/ 2147483647 h 98"/>
              <a:gd name="T14" fmla="*/ 2147483647 w 4169"/>
              <a:gd name="T15" fmla="*/ 2147483647 h 98"/>
              <a:gd name="T16" fmla="*/ 2147483647 w 4169"/>
              <a:gd name="T17" fmla="*/ 2147483647 h 98"/>
              <a:gd name="T18" fmla="*/ 2147483647 w 4169"/>
              <a:gd name="T19" fmla="*/ 2147483647 h 98"/>
              <a:gd name="T20" fmla="*/ 2147483647 w 4169"/>
              <a:gd name="T21" fmla="*/ 2147483647 h 98"/>
              <a:gd name="T22" fmla="*/ 2147483647 w 4169"/>
              <a:gd name="T23" fmla="*/ 2147483647 h 98"/>
              <a:gd name="T24" fmla="*/ 2147483647 w 4169"/>
              <a:gd name="T25" fmla="*/ 2147483647 h 98"/>
              <a:gd name="T26" fmla="*/ 2147483647 w 4169"/>
              <a:gd name="T27" fmla="*/ 2147483647 h 98"/>
              <a:gd name="T28" fmla="*/ 2147483647 w 4169"/>
              <a:gd name="T29" fmla="*/ 2147483647 h 98"/>
              <a:gd name="T30" fmla="*/ 2147483647 w 4169"/>
              <a:gd name="T31" fmla="*/ 2147483647 h 98"/>
              <a:gd name="T32" fmla="*/ 2147483647 w 4169"/>
              <a:gd name="T33" fmla="*/ 2147483647 h 98"/>
              <a:gd name="T34" fmla="*/ 2147483647 w 4169"/>
              <a:gd name="T35" fmla="*/ 2147483647 h 98"/>
              <a:gd name="T36" fmla="*/ 2147483647 w 4169"/>
              <a:gd name="T37" fmla="*/ 2147483647 h 98"/>
              <a:gd name="T38" fmla="*/ 2147483647 w 4169"/>
              <a:gd name="T39" fmla="*/ 2147483647 h 98"/>
              <a:gd name="T40" fmla="*/ 2147483647 w 4169"/>
              <a:gd name="T41" fmla="*/ 2147483647 h 98"/>
              <a:gd name="T42" fmla="*/ 2147483647 w 4169"/>
              <a:gd name="T43" fmla="*/ 2147483647 h 98"/>
              <a:gd name="T44" fmla="*/ 2147483647 w 4169"/>
              <a:gd name="T45" fmla="*/ 2147483647 h 98"/>
              <a:gd name="T46" fmla="*/ 2147483647 w 4169"/>
              <a:gd name="T47" fmla="*/ 2147483647 h 98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4169"/>
              <a:gd name="T73" fmla="*/ 0 h 98"/>
              <a:gd name="T74" fmla="*/ 4169 w 4169"/>
              <a:gd name="T75" fmla="*/ 98 h 98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4169" h="98">
                <a:moveTo>
                  <a:pt x="0" y="10"/>
                </a:moveTo>
                <a:cubicBezTo>
                  <a:pt x="46" y="40"/>
                  <a:pt x="103" y="51"/>
                  <a:pt x="156" y="64"/>
                </a:cubicBezTo>
                <a:cubicBezTo>
                  <a:pt x="231" y="52"/>
                  <a:pt x="286" y="19"/>
                  <a:pt x="357" y="0"/>
                </a:cubicBezTo>
                <a:cubicBezTo>
                  <a:pt x="400" y="12"/>
                  <a:pt x="434" y="33"/>
                  <a:pt x="476" y="46"/>
                </a:cubicBezTo>
                <a:cubicBezTo>
                  <a:pt x="517" y="74"/>
                  <a:pt x="488" y="58"/>
                  <a:pt x="540" y="74"/>
                </a:cubicBezTo>
                <a:cubicBezTo>
                  <a:pt x="558" y="80"/>
                  <a:pt x="595" y="92"/>
                  <a:pt x="595" y="92"/>
                </a:cubicBezTo>
                <a:cubicBezTo>
                  <a:pt x="647" y="88"/>
                  <a:pt x="704" y="98"/>
                  <a:pt x="750" y="74"/>
                </a:cubicBezTo>
                <a:cubicBezTo>
                  <a:pt x="758" y="70"/>
                  <a:pt x="760" y="59"/>
                  <a:pt x="768" y="55"/>
                </a:cubicBezTo>
                <a:cubicBezTo>
                  <a:pt x="785" y="46"/>
                  <a:pt x="823" y="37"/>
                  <a:pt x="823" y="37"/>
                </a:cubicBezTo>
                <a:cubicBezTo>
                  <a:pt x="897" y="44"/>
                  <a:pt x="954" y="59"/>
                  <a:pt x="1024" y="74"/>
                </a:cubicBezTo>
                <a:cubicBezTo>
                  <a:pt x="1042" y="71"/>
                  <a:pt x="1064" y="76"/>
                  <a:pt x="1079" y="64"/>
                </a:cubicBezTo>
                <a:cubicBezTo>
                  <a:pt x="1124" y="28"/>
                  <a:pt x="983" y="31"/>
                  <a:pt x="1107" y="46"/>
                </a:cubicBezTo>
                <a:cubicBezTo>
                  <a:pt x="1171" y="54"/>
                  <a:pt x="1299" y="64"/>
                  <a:pt x="1299" y="64"/>
                </a:cubicBezTo>
                <a:cubicBezTo>
                  <a:pt x="1453" y="56"/>
                  <a:pt x="1605" y="46"/>
                  <a:pt x="1756" y="83"/>
                </a:cubicBezTo>
                <a:cubicBezTo>
                  <a:pt x="1820" y="80"/>
                  <a:pt x="1884" y="80"/>
                  <a:pt x="1948" y="74"/>
                </a:cubicBezTo>
                <a:cubicBezTo>
                  <a:pt x="1977" y="72"/>
                  <a:pt x="2030" y="46"/>
                  <a:pt x="2030" y="46"/>
                </a:cubicBezTo>
                <a:cubicBezTo>
                  <a:pt x="2100" y="56"/>
                  <a:pt x="2170" y="71"/>
                  <a:pt x="2240" y="83"/>
                </a:cubicBezTo>
                <a:cubicBezTo>
                  <a:pt x="2336" y="73"/>
                  <a:pt x="2360" y="55"/>
                  <a:pt x="2441" y="28"/>
                </a:cubicBezTo>
                <a:cubicBezTo>
                  <a:pt x="2511" y="34"/>
                  <a:pt x="2575" y="38"/>
                  <a:pt x="2643" y="55"/>
                </a:cubicBezTo>
                <a:cubicBezTo>
                  <a:pt x="2725" y="48"/>
                  <a:pt x="2783" y="30"/>
                  <a:pt x="2862" y="19"/>
                </a:cubicBezTo>
                <a:cubicBezTo>
                  <a:pt x="2907" y="21"/>
                  <a:pt x="3100" y="29"/>
                  <a:pt x="3164" y="37"/>
                </a:cubicBezTo>
                <a:cubicBezTo>
                  <a:pt x="3202" y="42"/>
                  <a:pt x="3244" y="58"/>
                  <a:pt x="3283" y="64"/>
                </a:cubicBezTo>
                <a:cubicBezTo>
                  <a:pt x="3475" y="58"/>
                  <a:pt x="3605" y="45"/>
                  <a:pt x="3785" y="55"/>
                </a:cubicBezTo>
                <a:cubicBezTo>
                  <a:pt x="3890" y="89"/>
                  <a:pt x="4060" y="64"/>
                  <a:pt x="4169" y="64"/>
                </a:cubicBezTo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685800"/>
            <a:endParaRPr lang="nl-NL" sz="1350">
              <a:solidFill>
                <a:srgbClr val="000000"/>
              </a:solidFill>
              <a:latin typeface="Corbel"/>
            </a:endParaRPr>
          </a:p>
        </p:txBody>
      </p:sp>
      <p:grpSp>
        <p:nvGrpSpPr>
          <p:cNvPr id="33" name="Group 32"/>
          <p:cNvGrpSpPr>
            <a:grpSpLocks/>
          </p:cNvGrpSpPr>
          <p:nvPr/>
        </p:nvGrpSpPr>
        <p:grpSpPr bwMode="auto">
          <a:xfrm>
            <a:off x="7555803" y="3979664"/>
            <a:ext cx="527566" cy="971550"/>
            <a:chOff x="948" y="3113"/>
            <a:chExt cx="363" cy="816"/>
          </a:xfrm>
        </p:grpSpPr>
        <p:sp>
          <p:nvSpPr>
            <p:cNvPr id="34" name="Rectangle 33"/>
            <p:cNvSpPr>
              <a:spLocks noChangeArrowheads="1"/>
            </p:cNvSpPr>
            <p:nvPr/>
          </p:nvSpPr>
          <p:spPr bwMode="auto">
            <a:xfrm>
              <a:off x="1111" y="3475"/>
              <a:ext cx="45" cy="454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defTabSz="685800"/>
              <a:endParaRPr lang="nl-NL" sz="1350">
                <a:solidFill>
                  <a:srgbClr val="000000"/>
                </a:solidFill>
                <a:latin typeface="Corbel"/>
              </a:endParaRPr>
            </a:p>
          </p:txBody>
        </p:sp>
        <p:sp>
          <p:nvSpPr>
            <p:cNvPr id="35" name="Rectangle 34"/>
            <p:cNvSpPr>
              <a:spLocks noChangeArrowheads="1"/>
            </p:cNvSpPr>
            <p:nvPr/>
          </p:nvSpPr>
          <p:spPr bwMode="auto">
            <a:xfrm>
              <a:off x="1111" y="3158"/>
              <a:ext cx="45" cy="31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defTabSz="685800"/>
              <a:endParaRPr lang="nl-NL" sz="1350">
                <a:solidFill>
                  <a:srgbClr val="000000"/>
                </a:solidFill>
                <a:latin typeface="Corbel"/>
              </a:endParaRPr>
            </a:p>
          </p:txBody>
        </p:sp>
        <p:sp>
          <p:nvSpPr>
            <p:cNvPr id="36" name="Oval 35"/>
            <p:cNvSpPr>
              <a:spLocks noChangeArrowheads="1"/>
            </p:cNvSpPr>
            <p:nvPr/>
          </p:nvSpPr>
          <p:spPr bwMode="auto">
            <a:xfrm>
              <a:off x="948" y="3113"/>
              <a:ext cx="363" cy="45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defTabSz="685800"/>
              <a:endParaRPr lang="nl-NL" sz="1350">
                <a:solidFill>
                  <a:srgbClr val="000000"/>
                </a:solidFill>
                <a:latin typeface="Corbel"/>
              </a:endParaRPr>
            </a:p>
          </p:txBody>
        </p:sp>
      </p:grpSp>
      <p:grpSp>
        <p:nvGrpSpPr>
          <p:cNvPr id="50" name="Group 49"/>
          <p:cNvGrpSpPr>
            <a:grpSpLocks/>
          </p:cNvGrpSpPr>
          <p:nvPr/>
        </p:nvGrpSpPr>
        <p:grpSpPr bwMode="auto">
          <a:xfrm>
            <a:off x="8051627" y="3132745"/>
            <a:ext cx="1796340" cy="2157413"/>
            <a:chOff x="2196" y="1456"/>
            <a:chExt cx="1236" cy="1812"/>
          </a:xfrm>
        </p:grpSpPr>
        <p:sp>
          <p:nvSpPr>
            <p:cNvPr id="51" name="Freeform 50"/>
            <p:cNvSpPr>
              <a:spLocks/>
            </p:cNvSpPr>
            <p:nvPr/>
          </p:nvSpPr>
          <p:spPr bwMode="auto">
            <a:xfrm>
              <a:off x="2450" y="1673"/>
              <a:ext cx="311" cy="850"/>
            </a:xfrm>
            <a:custGeom>
              <a:avLst/>
              <a:gdLst>
                <a:gd name="T0" fmla="*/ 275 w 311"/>
                <a:gd name="T1" fmla="*/ 850 h 850"/>
                <a:gd name="T2" fmla="*/ 293 w 311"/>
                <a:gd name="T3" fmla="*/ 796 h 850"/>
                <a:gd name="T4" fmla="*/ 302 w 311"/>
                <a:gd name="T5" fmla="*/ 768 h 850"/>
                <a:gd name="T6" fmla="*/ 311 w 311"/>
                <a:gd name="T7" fmla="*/ 741 h 850"/>
                <a:gd name="T8" fmla="*/ 293 w 311"/>
                <a:gd name="T9" fmla="*/ 393 h 850"/>
                <a:gd name="T10" fmla="*/ 220 w 311"/>
                <a:gd name="T11" fmla="*/ 274 h 850"/>
                <a:gd name="T12" fmla="*/ 183 w 311"/>
                <a:gd name="T13" fmla="*/ 220 h 850"/>
                <a:gd name="T14" fmla="*/ 147 w 311"/>
                <a:gd name="T15" fmla="*/ 165 h 850"/>
                <a:gd name="T16" fmla="*/ 101 w 311"/>
                <a:gd name="T17" fmla="*/ 82 h 850"/>
                <a:gd name="T18" fmla="*/ 55 w 311"/>
                <a:gd name="T19" fmla="*/ 46 h 850"/>
                <a:gd name="T20" fmla="*/ 0 w 311"/>
                <a:gd name="T21" fmla="*/ 0 h 85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11"/>
                <a:gd name="T34" fmla="*/ 0 h 850"/>
                <a:gd name="T35" fmla="*/ 311 w 311"/>
                <a:gd name="T36" fmla="*/ 850 h 85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11" h="850">
                  <a:moveTo>
                    <a:pt x="275" y="850"/>
                  </a:moveTo>
                  <a:cubicBezTo>
                    <a:pt x="281" y="832"/>
                    <a:pt x="287" y="814"/>
                    <a:pt x="293" y="796"/>
                  </a:cubicBezTo>
                  <a:cubicBezTo>
                    <a:pt x="296" y="787"/>
                    <a:pt x="299" y="777"/>
                    <a:pt x="302" y="768"/>
                  </a:cubicBezTo>
                  <a:cubicBezTo>
                    <a:pt x="305" y="759"/>
                    <a:pt x="311" y="741"/>
                    <a:pt x="311" y="741"/>
                  </a:cubicBezTo>
                  <a:cubicBezTo>
                    <a:pt x="311" y="730"/>
                    <a:pt x="302" y="454"/>
                    <a:pt x="293" y="393"/>
                  </a:cubicBezTo>
                  <a:cubicBezTo>
                    <a:pt x="284" y="337"/>
                    <a:pt x="252" y="316"/>
                    <a:pt x="220" y="274"/>
                  </a:cubicBezTo>
                  <a:cubicBezTo>
                    <a:pt x="207" y="257"/>
                    <a:pt x="183" y="220"/>
                    <a:pt x="183" y="220"/>
                  </a:cubicBezTo>
                  <a:cubicBezTo>
                    <a:pt x="162" y="156"/>
                    <a:pt x="191" y="231"/>
                    <a:pt x="147" y="165"/>
                  </a:cubicBezTo>
                  <a:cubicBezTo>
                    <a:pt x="129" y="138"/>
                    <a:pt x="125" y="108"/>
                    <a:pt x="101" y="82"/>
                  </a:cubicBezTo>
                  <a:cubicBezTo>
                    <a:pt x="86" y="36"/>
                    <a:pt x="104" y="67"/>
                    <a:pt x="55" y="46"/>
                  </a:cubicBezTo>
                  <a:cubicBezTo>
                    <a:pt x="32" y="36"/>
                    <a:pt x="17" y="17"/>
                    <a:pt x="0" y="0"/>
                  </a:cubicBezTo>
                </a:path>
              </a:pathLst>
            </a:cu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685800"/>
              <a:endParaRPr lang="nl-NL" sz="1350">
                <a:solidFill>
                  <a:srgbClr val="000000"/>
                </a:solidFill>
                <a:latin typeface="Corbel"/>
              </a:endParaRPr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auto">
            <a:xfrm>
              <a:off x="2764" y="1755"/>
              <a:ext cx="390" cy="778"/>
            </a:xfrm>
            <a:custGeom>
              <a:avLst/>
              <a:gdLst>
                <a:gd name="T0" fmla="*/ 70 w 390"/>
                <a:gd name="T1" fmla="*/ 778 h 778"/>
                <a:gd name="T2" fmla="*/ 52 w 390"/>
                <a:gd name="T3" fmla="*/ 723 h 778"/>
                <a:gd name="T4" fmla="*/ 43 w 390"/>
                <a:gd name="T5" fmla="*/ 695 h 778"/>
                <a:gd name="T6" fmla="*/ 153 w 390"/>
                <a:gd name="T7" fmla="*/ 302 h 778"/>
                <a:gd name="T8" fmla="*/ 244 w 390"/>
                <a:gd name="T9" fmla="*/ 202 h 778"/>
                <a:gd name="T10" fmla="*/ 308 w 390"/>
                <a:gd name="T11" fmla="*/ 83 h 778"/>
                <a:gd name="T12" fmla="*/ 335 w 390"/>
                <a:gd name="T13" fmla="*/ 28 h 778"/>
                <a:gd name="T14" fmla="*/ 363 w 390"/>
                <a:gd name="T15" fmla="*/ 10 h 778"/>
                <a:gd name="T16" fmla="*/ 390 w 390"/>
                <a:gd name="T17" fmla="*/ 0 h 77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90"/>
                <a:gd name="T28" fmla="*/ 0 h 778"/>
                <a:gd name="T29" fmla="*/ 390 w 390"/>
                <a:gd name="T30" fmla="*/ 778 h 77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90" h="778">
                  <a:moveTo>
                    <a:pt x="70" y="778"/>
                  </a:moveTo>
                  <a:cubicBezTo>
                    <a:pt x="64" y="760"/>
                    <a:pt x="58" y="741"/>
                    <a:pt x="52" y="723"/>
                  </a:cubicBezTo>
                  <a:cubicBezTo>
                    <a:pt x="49" y="714"/>
                    <a:pt x="43" y="695"/>
                    <a:pt x="43" y="695"/>
                  </a:cubicBezTo>
                  <a:cubicBezTo>
                    <a:pt x="34" y="582"/>
                    <a:pt x="0" y="339"/>
                    <a:pt x="153" y="302"/>
                  </a:cubicBezTo>
                  <a:cubicBezTo>
                    <a:pt x="178" y="264"/>
                    <a:pt x="220" y="239"/>
                    <a:pt x="244" y="202"/>
                  </a:cubicBezTo>
                  <a:cubicBezTo>
                    <a:pt x="269" y="164"/>
                    <a:pt x="282" y="121"/>
                    <a:pt x="308" y="83"/>
                  </a:cubicBezTo>
                  <a:cubicBezTo>
                    <a:pt x="315" y="61"/>
                    <a:pt x="317" y="45"/>
                    <a:pt x="335" y="28"/>
                  </a:cubicBezTo>
                  <a:cubicBezTo>
                    <a:pt x="343" y="20"/>
                    <a:pt x="353" y="15"/>
                    <a:pt x="363" y="10"/>
                  </a:cubicBezTo>
                  <a:cubicBezTo>
                    <a:pt x="372" y="6"/>
                    <a:pt x="390" y="0"/>
                    <a:pt x="390" y="0"/>
                  </a:cubicBezTo>
                </a:path>
              </a:pathLst>
            </a:cu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685800"/>
              <a:endParaRPr lang="nl-NL" sz="1350">
                <a:solidFill>
                  <a:srgbClr val="000000"/>
                </a:solidFill>
                <a:latin typeface="Corbel"/>
              </a:endParaRPr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2816" y="1774"/>
              <a:ext cx="283" cy="292"/>
            </a:xfrm>
            <a:custGeom>
              <a:avLst/>
              <a:gdLst>
                <a:gd name="T0" fmla="*/ 0 w 283"/>
                <a:gd name="T1" fmla="*/ 292 h 292"/>
                <a:gd name="T2" fmla="*/ 37 w 283"/>
                <a:gd name="T3" fmla="*/ 247 h 292"/>
                <a:gd name="T4" fmla="*/ 91 w 283"/>
                <a:gd name="T5" fmla="*/ 228 h 292"/>
                <a:gd name="T6" fmla="*/ 146 w 283"/>
                <a:gd name="T7" fmla="*/ 155 h 292"/>
                <a:gd name="T8" fmla="*/ 174 w 283"/>
                <a:gd name="T9" fmla="*/ 100 h 292"/>
                <a:gd name="T10" fmla="*/ 201 w 283"/>
                <a:gd name="T11" fmla="*/ 91 h 292"/>
                <a:gd name="T12" fmla="*/ 265 w 283"/>
                <a:gd name="T13" fmla="*/ 27 h 292"/>
                <a:gd name="T14" fmla="*/ 283 w 283"/>
                <a:gd name="T15" fmla="*/ 0 h 29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83"/>
                <a:gd name="T25" fmla="*/ 0 h 292"/>
                <a:gd name="T26" fmla="*/ 283 w 283"/>
                <a:gd name="T27" fmla="*/ 292 h 29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83" h="292">
                  <a:moveTo>
                    <a:pt x="0" y="292"/>
                  </a:moveTo>
                  <a:cubicBezTo>
                    <a:pt x="10" y="261"/>
                    <a:pt x="4" y="262"/>
                    <a:pt x="37" y="247"/>
                  </a:cubicBezTo>
                  <a:cubicBezTo>
                    <a:pt x="54" y="239"/>
                    <a:pt x="91" y="228"/>
                    <a:pt x="91" y="228"/>
                  </a:cubicBezTo>
                  <a:cubicBezTo>
                    <a:pt x="114" y="206"/>
                    <a:pt x="134" y="190"/>
                    <a:pt x="146" y="155"/>
                  </a:cubicBezTo>
                  <a:cubicBezTo>
                    <a:pt x="152" y="136"/>
                    <a:pt x="157" y="114"/>
                    <a:pt x="174" y="100"/>
                  </a:cubicBezTo>
                  <a:cubicBezTo>
                    <a:pt x="181" y="94"/>
                    <a:pt x="192" y="94"/>
                    <a:pt x="201" y="91"/>
                  </a:cubicBezTo>
                  <a:cubicBezTo>
                    <a:pt x="221" y="62"/>
                    <a:pt x="236" y="47"/>
                    <a:pt x="265" y="27"/>
                  </a:cubicBezTo>
                  <a:cubicBezTo>
                    <a:pt x="271" y="18"/>
                    <a:pt x="283" y="0"/>
                    <a:pt x="283" y="0"/>
                  </a:cubicBezTo>
                </a:path>
              </a:pathLst>
            </a:cu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685800"/>
              <a:endParaRPr lang="nl-NL" sz="1350">
                <a:solidFill>
                  <a:srgbClr val="000000"/>
                </a:solidFill>
                <a:latin typeface="Corbel"/>
              </a:endParaRPr>
            </a:p>
          </p:txBody>
        </p:sp>
        <p:sp>
          <p:nvSpPr>
            <p:cNvPr id="54" name="Freeform 53"/>
            <p:cNvSpPr>
              <a:spLocks/>
            </p:cNvSpPr>
            <p:nvPr/>
          </p:nvSpPr>
          <p:spPr bwMode="auto">
            <a:xfrm>
              <a:off x="2824" y="1706"/>
              <a:ext cx="147" cy="347"/>
            </a:xfrm>
            <a:custGeom>
              <a:avLst/>
              <a:gdLst>
                <a:gd name="T0" fmla="*/ 0 w 192"/>
                <a:gd name="T1" fmla="*/ 2924 h 301"/>
                <a:gd name="T2" fmla="*/ 2 w 192"/>
                <a:gd name="T3" fmla="*/ 2124 h 301"/>
                <a:gd name="T4" fmla="*/ 2 w 192"/>
                <a:gd name="T5" fmla="*/ 878 h 301"/>
                <a:gd name="T6" fmla="*/ 3 w 192"/>
                <a:gd name="T7" fmla="*/ 0 h 30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92"/>
                <a:gd name="T13" fmla="*/ 0 h 301"/>
                <a:gd name="T14" fmla="*/ 192 w 192"/>
                <a:gd name="T15" fmla="*/ 301 h 30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92" h="301">
                  <a:moveTo>
                    <a:pt x="0" y="301"/>
                  </a:moveTo>
                  <a:cubicBezTo>
                    <a:pt x="24" y="230"/>
                    <a:pt x="11" y="232"/>
                    <a:pt x="91" y="219"/>
                  </a:cubicBezTo>
                  <a:cubicBezTo>
                    <a:pt x="139" y="174"/>
                    <a:pt x="126" y="128"/>
                    <a:pt x="165" y="91"/>
                  </a:cubicBezTo>
                  <a:cubicBezTo>
                    <a:pt x="175" y="60"/>
                    <a:pt x="178" y="29"/>
                    <a:pt x="192" y="0"/>
                  </a:cubicBezTo>
                </a:path>
              </a:pathLst>
            </a:cu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685800"/>
              <a:endParaRPr lang="nl-NL" sz="1350">
                <a:solidFill>
                  <a:srgbClr val="000000"/>
                </a:solidFill>
                <a:latin typeface="Corbel"/>
              </a:endParaRPr>
            </a:p>
          </p:txBody>
        </p:sp>
        <p:sp>
          <p:nvSpPr>
            <p:cNvPr id="55" name="Freeform 54"/>
            <p:cNvSpPr>
              <a:spLocks/>
            </p:cNvSpPr>
            <p:nvPr/>
          </p:nvSpPr>
          <p:spPr bwMode="auto">
            <a:xfrm>
              <a:off x="2672" y="1706"/>
              <a:ext cx="27" cy="174"/>
            </a:xfrm>
            <a:custGeom>
              <a:avLst/>
              <a:gdLst>
                <a:gd name="T0" fmla="*/ 27 w 27"/>
                <a:gd name="T1" fmla="*/ 174 h 174"/>
                <a:gd name="T2" fmla="*/ 9 w 27"/>
                <a:gd name="T3" fmla="*/ 18 h 174"/>
                <a:gd name="T4" fmla="*/ 3 w 27"/>
                <a:gd name="T5" fmla="*/ 0 h 174"/>
                <a:gd name="T6" fmla="*/ 0 60000 65536"/>
                <a:gd name="T7" fmla="*/ 0 60000 65536"/>
                <a:gd name="T8" fmla="*/ 0 60000 65536"/>
                <a:gd name="T9" fmla="*/ 0 w 27"/>
                <a:gd name="T10" fmla="*/ 0 h 174"/>
                <a:gd name="T11" fmla="*/ 27 w 27"/>
                <a:gd name="T12" fmla="*/ 174 h 17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" h="174">
                  <a:moveTo>
                    <a:pt x="27" y="174"/>
                  </a:moveTo>
                  <a:cubicBezTo>
                    <a:pt x="0" y="94"/>
                    <a:pt x="22" y="171"/>
                    <a:pt x="9" y="18"/>
                  </a:cubicBezTo>
                  <a:cubicBezTo>
                    <a:pt x="8" y="12"/>
                    <a:pt x="3" y="0"/>
                    <a:pt x="3" y="0"/>
                  </a:cubicBezTo>
                </a:path>
              </a:pathLst>
            </a:cu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685800"/>
              <a:endParaRPr lang="nl-NL" sz="1350">
                <a:solidFill>
                  <a:srgbClr val="000000"/>
                </a:solidFill>
                <a:latin typeface="Corbel"/>
              </a:endParaRPr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2454" y="1662"/>
              <a:ext cx="252" cy="246"/>
            </a:xfrm>
            <a:custGeom>
              <a:avLst/>
              <a:gdLst>
                <a:gd name="T0" fmla="*/ 0 w 252"/>
                <a:gd name="T1" fmla="*/ 0 h 246"/>
                <a:gd name="T2" fmla="*/ 72 w 252"/>
                <a:gd name="T3" fmla="*/ 36 h 246"/>
                <a:gd name="T4" fmla="*/ 108 w 252"/>
                <a:gd name="T5" fmla="*/ 60 h 246"/>
                <a:gd name="T6" fmla="*/ 126 w 252"/>
                <a:gd name="T7" fmla="*/ 72 h 246"/>
                <a:gd name="T8" fmla="*/ 168 w 252"/>
                <a:gd name="T9" fmla="*/ 120 h 246"/>
                <a:gd name="T10" fmla="*/ 210 w 252"/>
                <a:gd name="T11" fmla="*/ 186 h 246"/>
                <a:gd name="T12" fmla="*/ 222 w 252"/>
                <a:gd name="T13" fmla="*/ 204 h 246"/>
                <a:gd name="T14" fmla="*/ 240 w 252"/>
                <a:gd name="T15" fmla="*/ 216 h 246"/>
                <a:gd name="T16" fmla="*/ 252 w 252"/>
                <a:gd name="T17" fmla="*/ 246 h 24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2"/>
                <a:gd name="T28" fmla="*/ 0 h 246"/>
                <a:gd name="T29" fmla="*/ 252 w 252"/>
                <a:gd name="T30" fmla="*/ 246 h 24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2" h="246">
                  <a:moveTo>
                    <a:pt x="0" y="0"/>
                  </a:moveTo>
                  <a:cubicBezTo>
                    <a:pt x="22" y="22"/>
                    <a:pt x="43" y="26"/>
                    <a:pt x="72" y="36"/>
                  </a:cubicBezTo>
                  <a:cubicBezTo>
                    <a:pt x="86" y="41"/>
                    <a:pt x="96" y="52"/>
                    <a:pt x="108" y="60"/>
                  </a:cubicBezTo>
                  <a:cubicBezTo>
                    <a:pt x="114" y="64"/>
                    <a:pt x="126" y="72"/>
                    <a:pt x="126" y="72"/>
                  </a:cubicBezTo>
                  <a:cubicBezTo>
                    <a:pt x="154" y="114"/>
                    <a:pt x="138" y="100"/>
                    <a:pt x="168" y="120"/>
                  </a:cubicBezTo>
                  <a:cubicBezTo>
                    <a:pt x="179" y="153"/>
                    <a:pt x="181" y="167"/>
                    <a:pt x="210" y="186"/>
                  </a:cubicBezTo>
                  <a:cubicBezTo>
                    <a:pt x="214" y="192"/>
                    <a:pt x="217" y="199"/>
                    <a:pt x="222" y="204"/>
                  </a:cubicBezTo>
                  <a:cubicBezTo>
                    <a:pt x="227" y="209"/>
                    <a:pt x="235" y="210"/>
                    <a:pt x="240" y="216"/>
                  </a:cubicBezTo>
                  <a:cubicBezTo>
                    <a:pt x="247" y="224"/>
                    <a:pt x="247" y="236"/>
                    <a:pt x="252" y="246"/>
                  </a:cubicBezTo>
                </a:path>
              </a:pathLst>
            </a:cu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685800"/>
              <a:endParaRPr lang="nl-NL" sz="1350">
                <a:solidFill>
                  <a:srgbClr val="000000"/>
                </a:solidFill>
                <a:latin typeface="Corbel"/>
              </a:endParaRPr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2748" y="1710"/>
              <a:ext cx="30" cy="270"/>
            </a:xfrm>
            <a:custGeom>
              <a:avLst/>
              <a:gdLst>
                <a:gd name="T0" fmla="*/ 30 w 30"/>
                <a:gd name="T1" fmla="*/ 0 h 270"/>
                <a:gd name="T2" fmla="*/ 24 w 30"/>
                <a:gd name="T3" fmla="*/ 138 h 270"/>
                <a:gd name="T4" fmla="*/ 6 w 30"/>
                <a:gd name="T5" fmla="*/ 192 h 270"/>
                <a:gd name="T6" fmla="*/ 0 w 30"/>
                <a:gd name="T7" fmla="*/ 210 h 270"/>
                <a:gd name="T8" fmla="*/ 6 w 30"/>
                <a:gd name="T9" fmla="*/ 270 h 2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270"/>
                <a:gd name="T17" fmla="*/ 30 w 30"/>
                <a:gd name="T18" fmla="*/ 270 h 2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270">
                  <a:moveTo>
                    <a:pt x="30" y="0"/>
                  </a:moveTo>
                  <a:cubicBezTo>
                    <a:pt x="28" y="46"/>
                    <a:pt x="29" y="92"/>
                    <a:pt x="24" y="138"/>
                  </a:cubicBezTo>
                  <a:cubicBezTo>
                    <a:pt x="24" y="138"/>
                    <a:pt x="9" y="183"/>
                    <a:pt x="6" y="192"/>
                  </a:cubicBezTo>
                  <a:cubicBezTo>
                    <a:pt x="4" y="198"/>
                    <a:pt x="0" y="210"/>
                    <a:pt x="0" y="210"/>
                  </a:cubicBezTo>
                  <a:cubicBezTo>
                    <a:pt x="7" y="254"/>
                    <a:pt x="6" y="234"/>
                    <a:pt x="6" y="270"/>
                  </a:cubicBezTo>
                </a:path>
              </a:pathLst>
            </a:cu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685800"/>
              <a:endParaRPr lang="nl-NL" sz="1350">
                <a:solidFill>
                  <a:srgbClr val="000000"/>
                </a:solidFill>
                <a:latin typeface="Corbel"/>
              </a:endParaRPr>
            </a:p>
          </p:txBody>
        </p:sp>
        <p:sp>
          <p:nvSpPr>
            <p:cNvPr id="58" name="Freeform 57"/>
            <p:cNvSpPr>
              <a:spLocks/>
            </p:cNvSpPr>
            <p:nvPr/>
          </p:nvSpPr>
          <p:spPr bwMode="auto">
            <a:xfrm>
              <a:off x="2670" y="1688"/>
              <a:ext cx="82" cy="288"/>
            </a:xfrm>
            <a:custGeom>
              <a:avLst/>
              <a:gdLst>
                <a:gd name="T0" fmla="*/ 82 w 82"/>
                <a:gd name="T1" fmla="*/ 288 h 288"/>
                <a:gd name="T2" fmla="*/ 58 w 82"/>
                <a:gd name="T3" fmla="*/ 212 h 288"/>
                <a:gd name="T4" fmla="*/ 50 w 82"/>
                <a:gd name="T5" fmla="*/ 144 h 288"/>
                <a:gd name="T6" fmla="*/ 38 w 82"/>
                <a:gd name="T7" fmla="*/ 108 h 288"/>
                <a:gd name="T8" fmla="*/ 34 w 82"/>
                <a:gd name="T9" fmla="*/ 96 h 288"/>
                <a:gd name="T10" fmla="*/ 18 w 82"/>
                <a:gd name="T11" fmla="*/ 24 h 288"/>
                <a:gd name="T12" fmla="*/ 10 w 82"/>
                <a:gd name="T13" fmla="*/ 0 h 288"/>
                <a:gd name="T14" fmla="*/ 2 w 82"/>
                <a:gd name="T15" fmla="*/ 24 h 28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82"/>
                <a:gd name="T25" fmla="*/ 0 h 288"/>
                <a:gd name="T26" fmla="*/ 82 w 82"/>
                <a:gd name="T27" fmla="*/ 288 h 28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82" h="288">
                  <a:moveTo>
                    <a:pt x="82" y="288"/>
                  </a:moveTo>
                  <a:cubicBezTo>
                    <a:pt x="76" y="263"/>
                    <a:pt x="66" y="237"/>
                    <a:pt x="58" y="212"/>
                  </a:cubicBezTo>
                  <a:cubicBezTo>
                    <a:pt x="56" y="190"/>
                    <a:pt x="56" y="166"/>
                    <a:pt x="50" y="144"/>
                  </a:cubicBezTo>
                  <a:cubicBezTo>
                    <a:pt x="47" y="132"/>
                    <a:pt x="42" y="120"/>
                    <a:pt x="38" y="108"/>
                  </a:cubicBezTo>
                  <a:cubicBezTo>
                    <a:pt x="37" y="104"/>
                    <a:pt x="34" y="96"/>
                    <a:pt x="34" y="96"/>
                  </a:cubicBezTo>
                  <a:cubicBezTo>
                    <a:pt x="31" y="72"/>
                    <a:pt x="24" y="48"/>
                    <a:pt x="18" y="24"/>
                  </a:cubicBezTo>
                  <a:cubicBezTo>
                    <a:pt x="16" y="16"/>
                    <a:pt x="10" y="0"/>
                    <a:pt x="10" y="0"/>
                  </a:cubicBezTo>
                  <a:cubicBezTo>
                    <a:pt x="0" y="15"/>
                    <a:pt x="2" y="7"/>
                    <a:pt x="2" y="24"/>
                  </a:cubicBezTo>
                </a:path>
              </a:pathLst>
            </a:cu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685800"/>
              <a:endParaRPr lang="nl-NL" sz="1350">
                <a:solidFill>
                  <a:srgbClr val="000000"/>
                </a:solidFill>
                <a:latin typeface="Corbel"/>
              </a:endParaRPr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2784" y="1716"/>
              <a:ext cx="184" cy="292"/>
            </a:xfrm>
            <a:custGeom>
              <a:avLst/>
              <a:gdLst>
                <a:gd name="T0" fmla="*/ 184 w 184"/>
                <a:gd name="T1" fmla="*/ 0 h 292"/>
                <a:gd name="T2" fmla="*/ 168 w 184"/>
                <a:gd name="T3" fmla="*/ 44 h 292"/>
                <a:gd name="T4" fmla="*/ 44 w 184"/>
                <a:gd name="T5" fmla="*/ 228 h 292"/>
                <a:gd name="T6" fmla="*/ 0 w 184"/>
                <a:gd name="T7" fmla="*/ 292 h 29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84"/>
                <a:gd name="T13" fmla="*/ 0 h 292"/>
                <a:gd name="T14" fmla="*/ 184 w 184"/>
                <a:gd name="T15" fmla="*/ 292 h 29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84" h="292">
                  <a:moveTo>
                    <a:pt x="184" y="0"/>
                  </a:moveTo>
                  <a:cubicBezTo>
                    <a:pt x="174" y="14"/>
                    <a:pt x="175" y="29"/>
                    <a:pt x="168" y="44"/>
                  </a:cubicBezTo>
                  <a:cubicBezTo>
                    <a:pt x="136" y="109"/>
                    <a:pt x="121" y="202"/>
                    <a:pt x="44" y="228"/>
                  </a:cubicBezTo>
                  <a:cubicBezTo>
                    <a:pt x="30" y="248"/>
                    <a:pt x="17" y="275"/>
                    <a:pt x="0" y="292"/>
                  </a:cubicBezTo>
                </a:path>
              </a:pathLst>
            </a:cu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685800"/>
              <a:endParaRPr lang="nl-NL" sz="1350">
                <a:solidFill>
                  <a:srgbClr val="000000"/>
                </a:solidFill>
                <a:latin typeface="Corbel"/>
              </a:endParaRPr>
            </a:p>
          </p:txBody>
        </p:sp>
        <p:sp>
          <p:nvSpPr>
            <p:cNvPr id="60" name="Freeform 59"/>
            <p:cNvSpPr>
              <a:spLocks/>
            </p:cNvSpPr>
            <p:nvPr/>
          </p:nvSpPr>
          <p:spPr bwMode="auto">
            <a:xfrm>
              <a:off x="2755" y="1712"/>
              <a:ext cx="35" cy="292"/>
            </a:xfrm>
            <a:custGeom>
              <a:avLst/>
              <a:gdLst>
                <a:gd name="T0" fmla="*/ 21 w 35"/>
                <a:gd name="T1" fmla="*/ 0 h 292"/>
                <a:gd name="T2" fmla="*/ 21 w 35"/>
                <a:gd name="T3" fmla="*/ 128 h 292"/>
                <a:gd name="T4" fmla="*/ 33 w 35"/>
                <a:gd name="T5" fmla="*/ 292 h 292"/>
                <a:gd name="T6" fmla="*/ 0 60000 65536"/>
                <a:gd name="T7" fmla="*/ 0 60000 65536"/>
                <a:gd name="T8" fmla="*/ 0 60000 65536"/>
                <a:gd name="T9" fmla="*/ 0 w 35"/>
                <a:gd name="T10" fmla="*/ 0 h 292"/>
                <a:gd name="T11" fmla="*/ 35 w 35"/>
                <a:gd name="T12" fmla="*/ 292 h 29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5" h="292">
                  <a:moveTo>
                    <a:pt x="21" y="0"/>
                  </a:moveTo>
                  <a:cubicBezTo>
                    <a:pt x="35" y="42"/>
                    <a:pt x="28" y="84"/>
                    <a:pt x="21" y="128"/>
                  </a:cubicBezTo>
                  <a:cubicBezTo>
                    <a:pt x="20" y="145"/>
                    <a:pt x="0" y="275"/>
                    <a:pt x="33" y="292"/>
                  </a:cubicBezTo>
                </a:path>
              </a:pathLst>
            </a:cu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685800"/>
              <a:endParaRPr lang="nl-NL" sz="1350">
                <a:solidFill>
                  <a:srgbClr val="000000"/>
                </a:solidFill>
                <a:latin typeface="Corbel"/>
              </a:endParaRPr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2388" y="1456"/>
              <a:ext cx="824" cy="400"/>
            </a:xfrm>
            <a:custGeom>
              <a:avLst/>
              <a:gdLst>
                <a:gd name="T0" fmla="*/ 60 w 824"/>
                <a:gd name="T1" fmla="*/ 296 h 400"/>
                <a:gd name="T2" fmla="*/ 76 w 824"/>
                <a:gd name="T3" fmla="*/ 220 h 400"/>
                <a:gd name="T4" fmla="*/ 124 w 824"/>
                <a:gd name="T5" fmla="*/ 196 h 400"/>
                <a:gd name="T6" fmla="*/ 200 w 824"/>
                <a:gd name="T7" fmla="*/ 212 h 400"/>
                <a:gd name="T8" fmla="*/ 236 w 824"/>
                <a:gd name="T9" fmla="*/ 228 h 400"/>
                <a:gd name="T10" fmla="*/ 352 w 824"/>
                <a:gd name="T11" fmla="*/ 248 h 400"/>
                <a:gd name="T12" fmla="*/ 456 w 824"/>
                <a:gd name="T13" fmla="*/ 276 h 400"/>
                <a:gd name="T14" fmla="*/ 560 w 824"/>
                <a:gd name="T15" fmla="*/ 260 h 400"/>
                <a:gd name="T16" fmla="*/ 600 w 824"/>
                <a:gd name="T17" fmla="*/ 276 h 400"/>
                <a:gd name="T18" fmla="*/ 608 w 824"/>
                <a:gd name="T19" fmla="*/ 288 h 400"/>
                <a:gd name="T20" fmla="*/ 680 w 824"/>
                <a:gd name="T21" fmla="*/ 316 h 400"/>
                <a:gd name="T22" fmla="*/ 724 w 824"/>
                <a:gd name="T23" fmla="*/ 376 h 400"/>
                <a:gd name="T24" fmla="*/ 740 w 824"/>
                <a:gd name="T25" fmla="*/ 400 h 400"/>
                <a:gd name="T26" fmla="*/ 784 w 824"/>
                <a:gd name="T27" fmla="*/ 384 h 400"/>
                <a:gd name="T28" fmla="*/ 816 w 824"/>
                <a:gd name="T29" fmla="*/ 324 h 400"/>
                <a:gd name="T30" fmla="*/ 824 w 824"/>
                <a:gd name="T31" fmla="*/ 292 h 400"/>
                <a:gd name="T32" fmla="*/ 808 w 824"/>
                <a:gd name="T33" fmla="*/ 220 h 400"/>
                <a:gd name="T34" fmla="*/ 704 w 824"/>
                <a:gd name="T35" fmla="*/ 144 h 400"/>
                <a:gd name="T36" fmla="*/ 620 w 824"/>
                <a:gd name="T37" fmla="*/ 92 h 400"/>
                <a:gd name="T38" fmla="*/ 380 w 824"/>
                <a:gd name="T39" fmla="*/ 0 h 400"/>
                <a:gd name="T40" fmla="*/ 224 w 824"/>
                <a:gd name="T41" fmla="*/ 16 h 400"/>
                <a:gd name="T42" fmla="*/ 184 w 824"/>
                <a:gd name="T43" fmla="*/ 28 h 400"/>
                <a:gd name="T44" fmla="*/ 116 w 824"/>
                <a:gd name="T45" fmla="*/ 52 h 400"/>
                <a:gd name="T46" fmla="*/ 0 w 824"/>
                <a:gd name="T47" fmla="*/ 200 h 400"/>
                <a:gd name="T48" fmla="*/ 20 w 824"/>
                <a:gd name="T49" fmla="*/ 268 h 400"/>
                <a:gd name="T50" fmla="*/ 52 w 824"/>
                <a:gd name="T51" fmla="*/ 296 h 400"/>
                <a:gd name="T52" fmla="*/ 88 w 824"/>
                <a:gd name="T53" fmla="*/ 228 h 400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824"/>
                <a:gd name="T82" fmla="*/ 0 h 400"/>
                <a:gd name="T83" fmla="*/ 824 w 824"/>
                <a:gd name="T84" fmla="*/ 400 h 400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824" h="400">
                  <a:moveTo>
                    <a:pt x="60" y="296"/>
                  </a:moveTo>
                  <a:cubicBezTo>
                    <a:pt x="63" y="267"/>
                    <a:pt x="67" y="247"/>
                    <a:pt x="76" y="220"/>
                  </a:cubicBezTo>
                  <a:cubicBezTo>
                    <a:pt x="82" y="203"/>
                    <a:pt x="124" y="196"/>
                    <a:pt x="124" y="196"/>
                  </a:cubicBezTo>
                  <a:cubicBezTo>
                    <a:pt x="153" y="199"/>
                    <a:pt x="173" y="203"/>
                    <a:pt x="200" y="212"/>
                  </a:cubicBezTo>
                  <a:cubicBezTo>
                    <a:pt x="212" y="216"/>
                    <a:pt x="223" y="226"/>
                    <a:pt x="236" y="228"/>
                  </a:cubicBezTo>
                  <a:cubicBezTo>
                    <a:pt x="277" y="233"/>
                    <a:pt x="312" y="238"/>
                    <a:pt x="352" y="248"/>
                  </a:cubicBezTo>
                  <a:cubicBezTo>
                    <a:pt x="382" y="268"/>
                    <a:pt x="421" y="273"/>
                    <a:pt x="456" y="276"/>
                  </a:cubicBezTo>
                  <a:cubicBezTo>
                    <a:pt x="494" y="273"/>
                    <a:pt x="525" y="272"/>
                    <a:pt x="560" y="260"/>
                  </a:cubicBezTo>
                  <a:cubicBezTo>
                    <a:pt x="575" y="265"/>
                    <a:pt x="585" y="272"/>
                    <a:pt x="600" y="276"/>
                  </a:cubicBezTo>
                  <a:cubicBezTo>
                    <a:pt x="603" y="280"/>
                    <a:pt x="604" y="285"/>
                    <a:pt x="608" y="288"/>
                  </a:cubicBezTo>
                  <a:cubicBezTo>
                    <a:pt x="613" y="291"/>
                    <a:pt x="670" y="313"/>
                    <a:pt x="680" y="316"/>
                  </a:cubicBezTo>
                  <a:cubicBezTo>
                    <a:pt x="705" y="341"/>
                    <a:pt x="705" y="347"/>
                    <a:pt x="724" y="376"/>
                  </a:cubicBezTo>
                  <a:cubicBezTo>
                    <a:pt x="729" y="384"/>
                    <a:pt x="740" y="400"/>
                    <a:pt x="740" y="400"/>
                  </a:cubicBezTo>
                  <a:cubicBezTo>
                    <a:pt x="758" y="396"/>
                    <a:pt x="769" y="394"/>
                    <a:pt x="784" y="384"/>
                  </a:cubicBezTo>
                  <a:cubicBezTo>
                    <a:pt x="796" y="366"/>
                    <a:pt x="810" y="345"/>
                    <a:pt x="816" y="324"/>
                  </a:cubicBezTo>
                  <a:cubicBezTo>
                    <a:pt x="819" y="313"/>
                    <a:pt x="824" y="292"/>
                    <a:pt x="824" y="292"/>
                  </a:cubicBezTo>
                  <a:cubicBezTo>
                    <a:pt x="821" y="265"/>
                    <a:pt x="816" y="245"/>
                    <a:pt x="808" y="220"/>
                  </a:cubicBezTo>
                  <a:cubicBezTo>
                    <a:pt x="795" y="180"/>
                    <a:pt x="736" y="162"/>
                    <a:pt x="704" y="144"/>
                  </a:cubicBezTo>
                  <a:cubicBezTo>
                    <a:pt x="675" y="128"/>
                    <a:pt x="648" y="108"/>
                    <a:pt x="620" y="92"/>
                  </a:cubicBezTo>
                  <a:cubicBezTo>
                    <a:pt x="552" y="53"/>
                    <a:pt x="456" y="19"/>
                    <a:pt x="380" y="0"/>
                  </a:cubicBezTo>
                  <a:cubicBezTo>
                    <a:pt x="326" y="2"/>
                    <a:pt x="276" y="3"/>
                    <a:pt x="224" y="16"/>
                  </a:cubicBezTo>
                  <a:cubicBezTo>
                    <a:pt x="201" y="31"/>
                    <a:pt x="223" y="19"/>
                    <a:pt x="184" y="28"/>
                  </a:cubicBezTo>
                  <a:cubicBezTo>
                    <a:pt x="160" y="34"/>
                    <a:pt x="140" y="46"/>
                    <a:pt x="116" y="52"/>
                  </a:cubicBezTo>
                  <a:cubicBezTo>
                    <a:pt x="54" y="93"/>
                    <a:pt x="23" y="131"/>
                    <a:pt x="0" y="200"/>
                  </a:cubicBezTo>
                  <a:cubicBezTo>
                    <a:pt x="4" y="228"/>
                    <a:pt x="8" y="244"/>
                    <a:pt x="20" y="268"/>
                  </a:cubicBezTo>
                  <a:cubicBezTo>
                    <a:pt x="26" y="281"/>
                    <a:pt x="52" y="296"/>
                    <a:pt x="52" y="296"/>
                  </a:cubicBezTo>
                  <a:cubicBezTo>
                    <a:pt x="85" y="285"/>
                    <a:pt x="66" y="250"/>
                    <a:pt x="88" y="228"/>
                  </a:cubicBezTo>
                </a:path>
              </a:pathLst>
            </a:custGeom>
            <a:solidFill>
              <a:srgbClr val="008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685800"/>
              <a:endParaRPr lang="nl-NL" sz="1350">
                <a:solidFill>
                  <a:srgbClr val="000000"/>
                </a:solidFill>
                <a:latin typeface="Corbel"/>
              </a:endParaRPr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2196" y="2548"/>
              <a:ext cx="540" cy="468"/>
            </a:xfrm>
            <a:custGeom>
              <a:avLst/>
              <a:gdLst>
                <a:gd name="T0" fmla="*/ 540 w 540"/>
                <a:gd name="T1" fmla="*/ 0 h 468"/>
                <a:gd name="T2" fmla="*/ 520 w 540"/>
                <a:gd name="T3" fmla="*/ 56 h 468"/>
                <a:gd name="T4" fmla="*/ 444 w 540"/>
                <a:gd name="T5" fmla="*/ 92 h 468"/>
                <a:gd name="T6" fmla="*/ 400 w 540"/>
                <a:gd name="T7" fmla="*/ 112 h 468"/>
                <a:gd name="T8" fmla="*/ 324 w 540"/>
                <a:gd name="T9" fmla="*/ 152 h 468"/>
                <a:gd name="T10" fmla="*/ 272 w 540"/>
                <a:gd name="T11" fmla="*/ 228 h 468"/>
                <a:gd name="T12" fmla="*/ 112 w 540"/>
                <a:gd name="T13" fmla="*/ 368 h 468"/>
                <a:gd name="T14" fmla="*/ 56 w 540"/>
                <a:gd name="T15" fmla="*/ 400 h 468"/>
                <a:gd name="T16" fmla="*/ 20 w 540"/>
                <a:gd name="T17" fmla="*/ 428 h 468"/>
                <a:gd name="T18" fmla="*/ 0 w 540"/>
                <a:gd name="T19" fmla="*/ 468 h 46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40"/>
                <a:gd name="T31" fmla="*/ 0 h 468"/>
                <a:gd name="T32" fmla="*/ 540 w 540"/>
                <a:gd name="T33" fmla="*/ 468 h 46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40" h="468">
                  <a:moveTo>
                    <a:pt x="540" y="0"/>
                  </a:moveTo>
                  <a:cubicBezTo>
                    <a:pt x="535" y="15"/>
                    <a:pt x="532" y="44"/>
                    <a:pt x="520" y="56"/>
                  </a:cubicBezTo>
                  <a:cubicBezTo>
                    <a:pt x="501" y="75"/>
                    <a:pt x="468" y="83"/>
                    <a:pt x="444" y="92"/>
                  </a:cubicBezTo>
                  <a:cubicBezTo>
                    <a:pt x="427" y="98"/>
                    <a:pt x="417" y="108"/>
                    <a:pt x="400" y="112"/>
                  </a:cubicBezTo>
                  <a:cubicBezTo>
                    <a:pt x="378" y="126"/>
                    <a:pt x="342" y="134"/>
                    <a:pt x="324" y="152"/>
                  </a:cubicBezTo>
                  <a:cubicBezTo>
                    <a:pt x="299" y="177"/>
                    <a:pt x="291" y="200"/>
                    <a:pt x="272" y="228"/>
                  </a:cubicBezTo>
                  <a:cubicBezTo>
                    <a:pt x="254" y="300"/>
                    <a:pt x="182" y="351"/>
                    <a:pt x="112" y="368"/>
                  </a:cubicBezTo>
                  <a:cubicBezTo>
                    <a:pt x="93" y="380"/>
                    <a:pt x="74" y="388"/>
                    <a:pt x="56" y="400"/>
                  </a:cubicBezTo>
                  <a:cubicBezTo>
                    <a:pt x="46" y="415"/>
                    <a:pt x="34" y="418"/>
                    <a:pt x="20" y="428"/>
                  </a:cubicBezTo>
                  <a:cubicBezTo>
                    <a:pt x="11" y="441"/>
                    <a:pt x="11" y="457"/>
                    <a:pt x="0" y="468"/>
                  </a:cubicBezTo>
                </a:path>
              </a:pathLst>
            </a:cu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685800"/>
              <a:endParaRPr lang="nl-NL" sz="1350">
                <a:solidFill>
                  <a:srgbClr val="000000"/>
                </a:solidFill>
                <a:latin typeface="Corbel"/>
              </a:endParaRPr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2820" y="2548"/>
              <a:ext cx="612" cy="552"/>
            </a:xfrm>
            <a:custGeom>
              <a:avLst/>
              <a:gdLst>
                <a:gd name="T0" fmla="*/ 0 w 612"/>
                <a:gd name="T1" fmla="*/ 0 h 552"/>
                <a:gd name="T2" fmla="*/ 24 w 612"/>
                <a:gd name="T3" fmla="*/ 32 h 552"/>
                <a:gd name="T4" fmla="*/ 40 w 612"/>
                <a:gd name="T5" fmla="*/ 56 h 552"/>
                <a:gd name="T6" fmla="*/ 48 w 612"/>
                <a:gd name="T7" fmla="*/ 68 h 552"/>
                <a:gd name="T8" fmla="*/ 92 w 612"/>
                <a:gd name="T9" fmla="*/ 136 h 552"/>
                <a:gd name="T10" fmla="*/ 188 w 612"/>
                <a:gd name="T11" fmla="*/ 208 h 552"/>
                <a:gd name="T12" fmla="*/ 208 w 612"/>
                <a:gd name="T13" fmla="*/ 276 h 552"/>
                <a:gd name="T14" fmla="*/ 296 w 612"/>
                <a:gd name="T15" fmla="*/ 328 h 552"/>
                <a:gd name="T16" fmla="*/ 372 w 612"/>
                <a:gd name="T17" fmla="*/ 360 h 552"/>
                <a:gd name="T18" fmla="*/ 460 w 612"/>
                <a:gd name="T19" fmla="*/ 404 h 552"/>
                <a:gd name="T20" fmla="*/ 524 w 612"/>
                <a:gd name="T21" fmla="*/ 440 h 552"/>
                <a:gd name="T22" fmla="*/ 576 w 612"/>
                <a:gd name="T23" fmla="*/ 476 h 552"/>
                <a:gd name="T24" fmla="*/ 592 w 612"/>
                <a:gd name="T25" fmla="*/ 500 h 552"/>
                <a:gd name="T26" fmla="*/ 612 w 612"/>
                <a:gd name="T27" fmla="*/ 552 h 55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12"/>
                <a:gd name="T43" fmla="*/ 0 h 552"/>
                <a:gd name="T44" fmla="*/ 612 w 612"/>
                <a:gd name="T45" fmla="*/ 552 h 55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12" h="552">
                  <a:moveTo>
                    <a:pt x="0" y="0"/>
                  </a:moveTo>
                  <a:cubicBezTo>
                    <a:pt x="8" y="11"/>
                    <a:pt x="16" y="21"/>
                    <a:pt x="24" y="32"/>
                  </a:cubicBezTo>
                  <a:cubicBezTo>
                    <a:pt x="30" y="40"/>
                    <a:pt x="35" y="48"/>
                    <a:pt x="40" y="56"/>
                  </a:cubicBezTo>
                  <a:cubicBezTo>
                    <a:pt x="43" y="60"/>
                    <a:pt x="48" y="68"/>
                    <a:pt x="48" y="68"/>
                  </a:cubicBezTo>
                  <a:cubicBezTo>
                    <a:pt x="54" y="92"/>
                    <a:pt x="69" y="124"/>
                    <a:pt x="92" y="136"/>
                  </a:cubicBezTo>
                  <a:cubicBezTo>
                    <a:pt x="131" y="155"/>
                    <a:pt x="167" y="166"/>
                    <a:pt x="188" y="208"/>
                  </a:cubicBezTo>
                  <a:cubicBezTo>
                    <a:pt x="191" y="228"/>
                    <a:pt x="195" y="259"/>
                    <a:pt x="208" y="276"/>
                  </a:cubicBezTo>
                  <a:cubicBezTo>
                    <a:pt x="230" y="307"/>
                    <a:pt x="264" y="312"/>
                    <a:pt x="296" y="328"/>
                  </a:cubicBezTo>
                  <a:cubicBezTo>
                    <a:pt x="321" y="341"/>
                    <a:pt x="344" y="354"/>
                    <a:pt x="372" y="360"/>
                  </a:cubicBezTo>
                  <a:cubicBezTo>
                    <a:pt x="399" y="378"/>
                    <a:pt x="431" y="388"/>
                    <a:pt x="460" y="404"/>
                  </a:cubicBezTo>
                  <a:cubicBezTo>
                    <a:pt x="482" y="416"/>
                    <a:pt x="502" y="430"/>
                    <a:pt x="524" y="440"/>
                  </a:cubicBezTo>
                  <a:cubicBezTo>
                    <a:pt x="543" y="448"/>
                    <a:pt x="563" y="459"/>
                    <a:pt x="576" y="476"/>
                  </a:cubicBezTo>
                  <a:cubicBezTo>
                    <a:pt x="582" y="484"/>
                    <a:pt x="592" y="500"/>
                    <a:pt x="592" y="500"/>
                  </a:cubicBezTo>
                  <a:cubicBezTo>
                    <a:pt x="599" y="529"/>
                    <a:pt x="601" y="530"/>
                    <a:pt x="612" y="552"/>
                  </a:cubicBezTo>
                </a:path>
              </a:pathLst>
            </a:cu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685800"/>
              <a:endParaRPr lang="nl-NL" sz="1350">
                <a:solidFill>
                  <a:srgbClr val="000000"/>
                </a:solidFill>
                <a:latin typeface="Corbel"/>
              </a:endParaRPr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2684" y="2584"/>
              <a:ext cx="176" cy="580"/>
            </a:xfrm>
            <a:custGeom>
              <a:avLst/>
              <a:gdLst>
                <a:gd name="T0" fmla="*/ 160 w 176"/>
                <a:gd name="T1" fmla="*/ 0 h 580"/>
                <a:gd name="T2" fmla="*/ 176 w 176"/>
                <a:gd name="T3" fmla="*/ 52 h 580"/>
                <a:gd name="T4" fmla="*/ 156 w 176"/>
                <a:gd name="T5" fmla="*/ 92 h 580"/>
                <a:gd name="T6" fmla="*/ 124 w 176"/>
                <a:gd name="T7" fmla="*/ 128 h 580"/>
                <a:gd name="T8" fmla="*/ 100 w 176"/>
                <a:gd name="T9" fmla="*/ 180 h 580"/>
                <a:gd name="T10" fmla="*/ 88 w 176"/>
                <a:gd name="T11" fmla="*/ 308 h 580"/>
                <a:gd name="T12" fmla="*/ 76 w 176"/>
                <a:gd name="T13" fmla="*/ 432 h 580"/>
                <a:gd name="T14" fmla="*/ 0 w 176"/>
                <a:gd name="T15" fmla="*/ 580 h 58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76"/>
                <a:gd name="T25" fmla="*/ 0 h 580"/>
                <a:gd name="T26" fmla="*/ 176 w 176"/>
                <a:gd name="T27" fmla="*/ 580 h 58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76" h="580">
                  <a:moveTo>
                    <a:pt x="160" y="0"/>
                  </a:moveTo>
                  <a:cubicBezTo>
                    <a:pt x="165" y="20"/>
                    <a:pt x="172" y="31"/>
                    <a:pt x="176" y="52"/>
                  </a:cubicBezTo>
                  <a:cubicBezTo>
                    <a:pt x="172" y="64"/>
                    <a:pt x="164" y="82"/>
                    <a:pt x="156" y="92"/>
                  </a:cubicBezTo>
                  <a:cubicBezTo>
                    <a:pt x="147" y="103"/>
                    <a:pt x="130" y="113"/>
                    <a:pt x="124" y="128"/>
                  </a:cubicBezTo>
                  <a:cubicBezTo>
                    <a:pt x="115" y="147"/>
                    <a:pt x="112" y="162"/>
                    <a:pt x="100" y="180"/>
                  </a:cubicBezTo>
                  <a:cubicBezTo>
                    <a:pt x="96" y="223"/>
                    <a:pt x="96" y="266"/>
                    <a:pt x="88" y="308"/>
                  </a:cubicBezTo>
                  <a:cubicBezTo>
                    <a:pt x="86" y="351"/>
                    <a:pt x="88" y="391"/>
                    <a:pt x="76" y="432"/>
                  </a:cubicBezTo>
                  <a:cubicBezTo>
                    <a:pt x="61" y="484"/>
                    <a:pt x="24" y="532"/>
                    <a:pt x="0" y="580"/>
                  </a:cubicBezTo>
                </a:path>
              </a:pathLst>
            </a:cu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685800"/>
              <a:endParaRPr lang="nl-NL" sz="1350">
                <a:solidFill>
                  <a:srgbClr val="000000"/>
                </a:solidFill>
                <a:latin typeface="Corbel"/>
              </a:endParaRPr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2667" y="2540"/>
              <a:ext cx="221" cy="660"/>
            </a:xfrm>
            <a:custGeom>
              <a:avLst/>
              <a:gdLst>
                <a:gd name="T0" fmla="*/ 81 w 221"/>
                <a:gd name="T1" fmla="*/ 0 h 660"/>
                <a:gd name="T2" fmla="*/ 113 w 221"/>
                <a:gd name="T3" fmla="*/ 104 h 660"/>
                <a:gd name="T4" fmla="*/ 53 w 221"/>
                <a:gd name="T5" fmla="*/ 244 h 660"/>
                <a:gd name="T6" fmla="*/ 1 w 221"/>
                <a:gd name="T7" fmla="*/ 344 h 660"/>
                <a:gd name="T8" fmla="*/ 53 w 221"/>
                <a:gd name="T9" fmla="*/ 464 h 660"/>
                <a:gd name="T10" fmla="*/ 93 w 221"/>
                <a:gd name="T11" fmla="*/ 488 h 660"/>
                <a:gd name="T12" fmla="*/ 157 w 221"/>
                <a:gd name="T13" fmla="*/ 540 h 660"/>
                <a:gd name="T14" fmla="*/ 217 w 221"/>
                <a:gd name="T15" fmla="*/ 640 h 660"/>
                <a:gd name="T16" fmla="*/ 221 w 221"/>
                <a:gd name="T17" fmla="*/ 660 h 66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21"/>
                <a:gd name="T28" fmla="*/ 0 h 660"/>
                <a:gd name="T29" fmla="*/ 221 w 221"/>
                <a:gd name="T30" fmla="*/ 660 h 66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21" h="660">
                  <a:moveTo>
                    <a:pt x="81" y="0"/>
                  </a:moveTo>
                  <a:cubicBezTo>
                    <a:pt x="86" y="38"/>
                    <a:pt x="101" y="69"/>
                    <a:pt x="113" y="104"/>
                  </a:cubicBezTo>
                  <a:cubicBezTo>
                    <a:pt x="107" y="162"/>
                    <a:pt x="85" y="196"/>
                    <a:pt x="53" y="244"/>
                  </a:cubicBezTo>
                  <a:cubicBezTo>
                    <a:pt x="32" y="275"/>
                    <a:pt x="18" y="311"/>
                    <a:pt x="1" y="344"/>
                  </a:cubicBezTo>
                  <a:cubicBezTo>
                    <a:pt x="6" y="406"/>
                    <a:pt x="0" y="434"/>
                    <a:pt x="53" y="464"/>
                  </a:cubicBezTo>
                  <a:cubicBezTo>
                    <a:pt x="67" y="472"/>
                    <a:pt x="77" y="483"/>
                    <a:pt x="93" y="488"/>
                  </a:cubicBezTo>
                  <a:cubicBezTo>
                    <a:pt x="114" y="504"/>
                    <a:pt x="140" y="519"/>
                    <a:pt x="157" y="540"/>
                  </a:cubicBezTo>
                  <a:cubicBezTo>
                    <a:pt x="182" y="571"/>
                    <a:pt x="195" y="608"/>
                    <a:pt x="217" y="640"/>
                  </a:cubicBezTo>
                  <a:cubicBezTo>
                    <a:pt x="221" y="657"/>
                    <a:pt x="221" y="651"/>
                    <a:pt x="221" y="660"/>
                  </a:cubicBezTo>
                </a:path>
              </a:pathLst>
            </a:cu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685800"/>
              <a:endParaRPr lang="nl-NL" sz="1350">
                <a:solidFill>
                  <a:srgbClr val="000000"/>
                </a:solidFill>
                <a:latin typeface="Corbel"/>
              </a:endParaRPr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2392" y="2560"/>
              <a:ext cx="356" cy="708"/>
            </a:xfrm>
            <a:custGeom>
              <a:avLst/>
              <a:gdLst>
                <a:gd name="T0" fmla="*/ 356 w 356"/>
                <a:gd name="T1" fmla="*/ 0 h 708"/>
                <a:gd name="T2" fmla="*/ 352 w 356"/>
                <a:gd name="T3" fmla="*/ 64 h 708"/>
                <a:gd name="T4" fmla="*/ 264 w 356"/>
                <a:gd name="T5" fmla="*/ 164 h 708"/>
                <a:gd name="T6" fmla="*/ 232 w 356"/>
                <a:gd name="T7" fmla="*/ 204 h 708"/>
                <a:gd name="T8" fmla="*/ 208 w 356"/>
                <a:gd name="T9" fmla="*/ 236 h 708"/>
                <a:gd name="T10" fmla="*/ 176 w 356"/>
                <a:gd name="T11" fmla="*/ 340 h 708"/>
                <a:gd name="T12" fmla="*/ 116 w 356"/>
                <a:gd name="T13" fmla="*/ 456 h 708"/>
                <a:gd name="T14" fmla="*/ 56 w 356"/>
                <a:gd name="T15" fmla="*/ 580 h 708"/>
                <a:gd name="T16" fmla="*/ 32 w 356"/>
                <a:gd name="T17" fmla="*/ 680 h 708"/>
                <a:gd name="T18" fmla="*/ 12 w 356"/>
                <a:gd name="T19" fmla="*/ 700 h 708"/>
                <a:gd name="T20" fmla="*/ 0 w 356"/>
                <a:gd name="T21" fmla="*/ 708 h 70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56"/>
                <a:gd name="T34" fmla="*/ 0 h 708"/>
                <a:gd name="T35" fmla="*/ 356 w 356"/>
                <a:gd name="T36" fmla="*/ 708 h 70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56" h="708">
                  <a:moveTo>
                    <a:pt x="356" y="0"/>
                  </a:moveTo>
                  <a:cubicBezTo>
                    <a:pt x="355" y="21"/>
                    <a:pt x="354" y="43"/>
                    <a:pt x="352" y="64"/>
                  </a:cubicBezTo>
                  <a:cubicBezTo>
                    <a:pt x="349" y="94"/>
                    <a:pt x="287" y="145"/>
                    <a:pt x="264" y="164"/>
                  </a:cubicBezTo>
                  <a:cubicBezTo>
                    <a:pt x="251" y="175"/>
                    <a:pt x="242" y="190"/>
                    <a:pt x="232" y="204"/>
                  </a:cubicBezTo>
                  <a:cubicBezTo>
                    <a:pt x="224" y="215"/>
                    <a:pt x="208" y="236"/>
                    <a:pt x="208" y="236"/>
                  </a:cubicBezTo>
                  <a:cubicBezTo>
                    <a:pt x="197" y="270"/>
                    <a:pt x="192" y="307"/>
                    <a:pt x="176" y="340"/>
                  </a:cubicBezTo>
                  <a:cubicBezTo>
                    <a:pt x="157" y="379"/>
                    <a:pt x="135" y="417"/>
                    <a:pt x="116" y="456"/>
                  </a:cubicBezTo>
                  <a:cubicBezTo>
                    <a:pt x="96" y="496"/>
                    <a:pt x="81" y="543"/>
                    <a:pt x="56" y="580"/>
                  </a:cubicBezTo>
                  <a:cubicBezTo>
                    <a:pt x="48" y="613"/>
                    <a:pt x="39" y="646"/>
                    <a:pt x="32" y="680"/>
                  </a:cubicBezTo>
                  <a:cubicBezTo>
                    <a:pt x="28" y="698"/>
                    <a:pt x="29" y="690"/>
                    <a:pt x="12" y="700"/>
                  </a:cubicBezTo>
                  <a:cubicBezTo>
                    <a:pt x="8" y="702"/>
                    <a:pt x="0" y="708"/>
                    <a:pt x="0" y="708"/>
                  </a:cubicBezTo>
                </a:path>
              </a:pathLst>
            </a:cu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685800"/>
              <a:endParaRPr lang="nl-NL" sz="1350">
                <a:solidFill>
                  <a:srgbClr val="000000"/>
                </a:solidFill>
                <a:latin typeface="Corbel"/>
              </a:endParaRPr>
            </a:p>
          </p:txBody>
        </p:sp>
        <p:sp>
          <p:nvSpPr>
            <p:cNvPr id="67" name="Freeform 66"/>
            <p:cNvSpPr>
              <a:spLocks/>
            </p:cNvSpPr>
            <p:nvPr/>
          </p:nvSpPr>
          <p:spPr bwMode="auto">
            <a:xfrm>
              <a:off x="2799" y="2544"/>
              <a:ext cx="425" cy="640"/>
            </a:xfrm>
            <a:custGeom>
              <a:avLst/>
              <a:gdLst>
                <a:gd name="T0" fmla="*/ 9 w 425"/>
                <a:gd name="T1" fmla="*/ 0 h 640"/>
                <a:gd name="T2" fmla="*/ 17 w 425"/>
                <a:gd name="T3" fmla="*/ 96 h 640"/>
                <a:gd name="T4" fmla="*/ 93 w 425"/>
                <a:gd name="T5" fmla="*/ 184 h 640"/>
                <a:gd name="T6" fmla="*/ 153 w 425"/>
                <a:gd name="T7" fmla="*/ 284 h 640"/>
                <a:gd name="T8" fmla="*/ 185 w 425"/>
                <a:gd name="T9" fmla="*/ 324 h 640"/>
                <a:gd name="T10" fmla="*/ 217 w 425"/>
                <a:gd name="T11" fmla="*/ 380 h 640"/>
                <a:gd name="T12" fmla="*/ 277 w 425"/>
                <a:gd name="T13" fmla="*/ 452 h 640"/>
                <a:gd name="T14" fmla="*/ 329 w 425"/>
                <a:gd name="T15" fmla="*/ 500 h 640"/>
                <a:gd name="T16" fmla="*/ 369 w 425"/>
                <a:gd name="T17" fmla="*/ 544 h 640"/>
                <a:gd name="T18" fmla="*/ 385 w 425"/>
                <a:gd name="T19" fmla="*/ 572 h 640"/>
                <a:gd name="T20" fmla="*/ 425 w 425"/>
                <a:gd name="T21" fmla="*/ 640 h 64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25"/>
                <a:gd name="T34" fmla="*/ 0 h 640"/>
                <a:gd name="T35" fmla="*/ 425 w 425"/>
                <a:gd name="T36" fmla="*/ 640 h 64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25" h="640">
                  <a:moveTo>
                    <a:pt x="9" y="0"/>
                  </a:moveTo>
                  <a:cubicBezTo>
                    <a:pt x="6" y="28"/>
                    <a:pt x="0" y="70"/>
                    <a:pt x="17" y="96"/>
                  </a:cubicBezTo>
                  <a:cubicBezTo>
                    <a:pt x="38" y="128"/>
                    <a:pt x="76" y="150"/>
                    <a:pt x="93" y="184"/>
                  </a:cubicBezTo>
                  <a:cubicBezTo>
                    <a:pt x="110" y="218"/>
                    <a:pt x="120" y="262"/>
                    <a:pt x="153" y="284"/>
                  </a:cubicBezTo>
                  <a:cubicBezTo>
                    <a:pt x="163" y="299"/>
                    <a:pt x="169" y="314"/>
                    <a:pt x="185" y="324"/>
                  </a:cubicBezTo>
                  <a:cubicBezTo>
                    <a:pt x="197" y="342"/>
                    <a:pt x="205" y="363"/>
                    <a:pt x="217" y="380"/>
                  </a:cubicBezTo>
                  <a:cubicBezTo>
                    <a:pt x="235" y="405"/>
                    <a:pt x="258" y="427"/>
                    <a:pt x="277" y="452"/>
                  </a:cubicBezTo>
                  <a:cubicBezTo>
                    <a:pt x="292" y="471"/>
                    <a:pt x="304" y="492"/>
                    <a:pt x="329" y="500"/>
                  </a:cubicBezTo>
                  <a:cubicBezTo>
                    <a:pt x="337" y="512"/>
                    <a:pt x="357" y="536"/>
                    <a:pt x="369" y="544"/>
                  </a:cubicBezTo>
                  <a:cubicBezTo>
                    <a:pt x="381" y="581"/>
                    <a:pt x="361" y="524"/>
                    <a:pt x="385" y="572"/>
                  </a:cubicBezTo>
                  <a:cubicBezTo>
                    <a:pt x="399" y="599"/>
                    <a:pt x="403" y="618"/>
                    <a:pt x="425" y="640"/>
                  </a:cubicBezTo>
                </a:path>
              </a:pathLst>
            </a:cu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685800"/>
              <a:endParaRPr lang="nl-NL" sz="1350">
                <a:solidFill>
                  <a:srgbClr val="000000"/>
                </a:solidFill>
                <a:latin typeface="Corbel"/>
              </a:endParaRPr>
            </a:p>
          </p:txBody>
        </p:sp>
      </p:grpSp>
      <p:sp>
        <p:nvSpPr>
          <p:cNvPr id="86" name="Rectangle 85"/>
          <p:cNvSpPr>
            <a:spLocks noChangeArrowheads="1"/>
          </p:cNvSpPr>
          <p:nvPr/>
        </p:nvSpPr>
        <p:spPr bwMode="auto">
          <a:xfrm>
            <a:off x="9424657" y="4459094"/>
            <a:ext cx="78483" cy="540544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685800"/>
            <a:endParaRPr lang="nl-NL" sz="1350">
              <a:solidFill>
                <a:srgbClr val="000000"/>
              </a:solidFill>
              <a:latin typeface="Corbel"/>
            </a:endParaRPr>
          </a:p>
        </p:txBody>
      </p:sp>
      <p:sp>
        <p:nvSpPr>
          <p:cNvPr id="87" name="Rectangle 86"/>
          <p:cNvSpPr>
            <a:spLocks noChangeArrowheads="1"/>
          </p:cNvSpPr>
          <p:nvPr/>
        </p:nvSpPr>
        <p:spPr bwMode="auto">
          <a:xfrm>
            <a:off x="8361191" y="4449571"/>
            <a:ext cx="65401" cy="540544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685800"/>
            <a:endParaRPr lang="nl-NL" sz="1350">
              <a:solidFill>
                <a:srgbClr val="000000"/>
              </a:solidFill>
              <a:latin typeface="Corbel"/>
            </a:endParaRPr>
          </a:p>
        </p:txBody>
      </p:sp>
      <p:sp>
        <p:nvSpPr>
          <p:cNvPr id="88" name="Rectangle 87"/>
          <p:cNvSpPr>
            <a:spLocks noChangeArrowheads="1"/>
          </p:cNvSpPr>
          <p:nvPr/>
        </p:nvSpPr>
        <p:spPr bwMode="auto">
          <a:xfrm>
            <a:off x="8089649" y="4428140"/>
            <a:ext cx="65401" cy="540544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685800"/>
            <a:endParaRPr lang="nl-NL" sz="1350">
              <a:solidFill>
                <a:srgbClr val="000000"/>
              </a:solidFill>
              <a:latin typeface="Corbel"/>
            </a:endParaRPr>
          </a:p>
        </p:txBody>
      </p:sp>
      <p:sp>
        <p:nvSpPr>
          <p:cNvPr id="89" name="Rectangle 88"/>
          <p:cNvSpPr>
            <a:spLocks noChangeArrowheads="1"/>
          </p:cNvSpPr>
          <p:nvPr/>
        </p:nvSpPr>
        <p:spPr bwMode="auto">
          <a:xfrm>
            <a:off x="9669403" y="4442394"/>
            <a:ext cx="65401" cy="540544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685800"/>
            <a:endParaRPr lang="nl-NL" sz="1350">
              <a:solidFill>
                <a:srgbClr val="000000"/>
              </a:solidFill>
              <a:latin typeface="Corbel"/>
            </a:endParaRPr>
          </a:p>
        </p:txBody>
      </p:sp>
      <p:pic>
        <p:nvPicPr>
          <p:cNvPr id="32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065" y="3846334"/>
            <a:ext cx="2726112" cy="1672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Cím 30"/>
          <p:cNvSpPr>
            <a:spLocks noGrp="1"/>
          </p:cNvSpPr>
          <p:nvPr>
            <p:ph type="title"/>
          </p:nvPr>
        </p:nvSpPr>
        <p:spPr>
          <a:xfrm>
            <a:off x="558087" y="274638"/>
            <a:ext cx="10045542" cy="778098"/>
          </a:xfrm>
        </p:spPr>
        <p:txBody>
          <a:bodyPr>
            <a:normAutofit/>
          </a:bodyPr>
          <a:lstStyle/>
          <a:p>
            <a:pPr algn="l"/>
            <a:r>
              <a:rPr lang="hu-HU" sz="3200" b="1" dirty="0">
                <a:solidFill>
                  <a:srgbClr val="642F04"/>
                </a:solidFill>
                <a:latin typeface="Arial" pitchFamily="34" charset="0"/>
                <a:cs typeface="Arial" pitchFamily="34" charset="0"/>
              </a:rPr>
              <a:t>Mintavétel</a:t>
            </a:r>
          </a:p>
        </p:txBody>
      </p:sp>
    </p:spTree>
    <p:extLst>
      <p:ext uri="{BB962C8B-B14F-4D97-AF65-F5344CB8AC3E}">
        <p14:creationId xmlns:p14="http://schemas.microsoft.com/office/powerpoint/2010/main" val="132769380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6" grpId="0" animBg="1"/>
      <p:bldP spid="87" grpId="0" animBg="1"/>
      <p:bldP spid="88" grpId="0" animBg="1"/>
      <p:bldP spid="8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 r="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1726" y="2955932"/>
            <a:ext cx="2941577" cy="2506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3448" y="2949808"/>
            <a:ext cx="2929949" cy="2515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4"/>
          <p:cNvSpPr txBox="1">
            <a:spLocks noChangeArrowheads="1"/>
          </p:cNvSpPr>
          <p:nvPr/>
        </p:nvSpPr>
        <p:spPr bwMode="auto">
          <a:xfrm>
            <a:off x="4130363" y="5517232"/>
            <a:ext cx="2178802" cy="369332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0" cap="none" spc="0" normalizeH="0" baseline="0" noProof="0" dirty="0">
                <a:ln>
                  <a:noFill/>
                </a:ln>
                <a:solidFill>
                  <a:srgbClr val="4D2403"/>
                </a:solidFill>
                <a:effectLst/>
                <a:uLnTx/>
                <a:uFillTx/>
                <a:latin typeface="Corbel"/>
                <a:ea typeface="+mn-ea"/>
                <a:cs typeface="Arial" charset="0"/>
              </a:rPr>
              <a:t>X </a:t>
            </a:r>
            <a:r>
              <a:rPr kumimoji="0" lang="hu-HU" sz="1800" b="0" i="0" u="none" strike="noStrike" kern="0" cap="none" spc="0" normalizeH="0" baseline="0" noProof="0" dirty="0">
                <a:ln>
                  <a:noFill/>
                </a:ln>
                <a:solidFill>
                  <a:srgbClr val="4D2403"/>
                </a:solidFill>
                <a:effectLst/>
                <a:uLnTx/>
                <a:uFillTx/>
                <a:latin typeface="Corbel"/>
                <a:ea typeface="+mn-ea"/>
                <a:cs typeface="Arial" charset="0"/>
              </a:rPr>
              <a:t>mintavételi pontok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4D2403"/>
              </a:solidFill>
              <a:effectLst/>
              <a:uLnTx/>
              <a:uFillTx/>
              <a:latin typeface="Corbel"/>
              <a:ea typeface="+mn-ea"/>
              <a:cs typeface="Arial" charset="0"/>
            </a:endParaRPr>
          </a:p>
        </p:txBody>
      </p:sp>
      <p:sp>
        <p:nvSpPr>
          <p:cNvPr id="16" name="TextBox 5"/>
          <p:cNvSpPr txBox="1">
            <a:spLocks noChangeArrowheads="1"/>
          </p:cNvSpPr>
          <p:nvPr/>
        </p:nvSpPr>
        <p:spPr bwMode="auto">
          <a:xfrm>
            <a:off x="1101726" y="1199028"/>
            <a:ext cx="3559250" cy="507831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/>
                <a:ea typeface="+mn-ea"/>
                <a:cs typeface="Arial" charset="0"/>
              </a:rPr>
              <a:t>Grid</a:t>
            </a:r>
            <a:r>
              <a:rPr kumimoji="0" lang="nl-NL" sz="2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/>
                <a:ea typeface="+mn-ea"/>
                <a:cs typeface="Arial" charset="0"/>
              </a:rPr>
              <a:t> Sampling</a:t>
            </a:r>
            <a:endParaRPr kumimoji="0" lang="en-US" sz="2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/>
              <a:ea typeface="+mn-ea"/>
              <a:cs typeface="Arial" charset="0"/>
            </a:endParaRPr>
          </a:p>
        </p:txBody>
      </p:sp>
      <p:sp>
        <p:nvSpPr>
          <p:cNvPr id="17" name="TextBox 12"/>
          <p:cNvSpPr txBox="1">
            <a:spLocks noChangeArrowheads="1"/>
          </p:cNvSpPr>
          <p:nvPr/>
        </p:nvSpPr>
        <p:spPr bwMode="auto">
          <a:xfrm>
            <a:off x="5322463" y="1199027"/>
            <a:ext cx="3922586" cy="507831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/>
                <a:ea typeface="+mn-ea"/>
                <a:cs typeface="Arial" charset="0"/>
              </a:rPr>
              <a:t>Zone sampling</a:t>
            </a:r>
            <a:endParaRPr kumimoji="0" lang="en-US" sz="2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/>
              <a:ea typeface="+mn-ea"/>
              <a:cs typeface="Arial" charset="0"/>
            </a:endParaRPr>
          </a:p>
        </p:txBody>
      </p:sp>
      <p:sp>
        <p:nvSpPr>
          <p:cNvPr id="18" name="TextBox 6"/>
          <p:cNvSpPr txBox="1">
            <a:spLocks noChangeArrowheads="1"/>
          </p:cNvSpPr>
          <p:nvPr/>
        </p:nvSpPr>
        <p:spPr bwMode="auto">
          <a:xfrm>
            <a:off x="931305" y="1737810"/>
            <a:ext cx="3508383" cy="55399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9pPr>
          </a:lstStyle>
          <a:p>
            <a:pPr marL="257175" marR="0" lvl="0" indent="-257175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hu-HU" sz="1500" b="0" i="0" u="none" strike="noStrike" kern="1200" cap="none" spc="0" normalizeH="0" baseline="0" noProof="0" dirty="0">
                <a:ln>
                  <a:noFill/>
                </a:ln>
                <a:solidFill>
                  <a:srgbClr val="4D2403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Egy négyzet- egy minta</a:t>
            </a:r>
            <a:endParaRPr kumimoji="0" lang="en-US" sz="1500" b="0" i="0" u="none" strike="noStrike" kern="1200" cap="none" spc="0" normalizeH="0" baseline="0" noProof="0" dirty="0">
              <a:ln>
                <a:noFill/>
              </a:ln>
              <a:solidFill>
                <a:srgbClr val="4D2403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57175" marR="0" lvl="0" indent="-257175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hu-HU" sz="1500" b="0" i="0" u="none" strike="noStrike" kern="1200" cap="none" spc="0" normalizeH="0" baseline="0" noProof="0" dirty="0">
                <a:ln>
                  <a:noFill/>
                </a:ln>
                <a:solidFill>
                  <a:srgbClr val="4D2403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Homogén területeken alkalmazandó</a:t>
            </a:r>
            <a:endParaRPr kumimoji="0" lang="nl-NL" sz="1500" b="1" i="0" u="none" strike="noStrike" kern="1200" cap="none" spc="0" normalizeH="0" baseline="0" noProof="0" dirty="0">
              <a:ln>
                <a:noFill/>
              </a:ln>
              <a:solidFill>
                <a:srgbClr val="4D2403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4"/>
          <p:cNvSpPr txBox="1">
            <a:spLocks noChangeArrowheads="1"/>
          </p:cNvSpPr>
          <p:nvPr/>
        </p:nvSpPr>
        <p:spPr bwMode="auto">
          <a:xfrm>
            <a:off x="5732725" y="1726397"/>
            <a:ext cx="3955377" cy="1015663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9pPr>
          </a:lstStyle>
          <a:p>
            <a:pPr marL="257175" marR="0" lvl="0" indent="-257175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hu-HU" sz="1500" b="0" i="0" u="none" strike="noStrike" kern="1200" cap="none" spc="0" normalizeH="0" baseline="0" noProof="0" dirty="0">
                <a:ln>
                  <a:noFill/>
                </a:ln>
                <a:solidFill>
                  <a:srgbClr val="4D2403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Egy zóna- egy minta</a:t>
            </a:r>
            <a:endParaRPr kumimoji="0" lang="nl-NL" sz="1500" b="1" i="0" u="none" strike="noStrike" kern="1200" cap="none" spc="0" normalizeH="0" baseline="0" noProof="0" dirty="0">
              <a:ln>
                <a:noFill/>
              </a:ln>
              <a:solidFill>
                <a:srgbClr val="4D2403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57175" marR="0" lvl="0" indent="-257175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hu-HU" sz="1500" b="0" i="0" u="none" strike="noStrike" kern="1200" cap="none" spc="0" normalizeH="0" baseline="0" noProof="0" dirty="0">
                <a:ln>
                  <a:noFill/>
                </a:ln>
                <a:solidFill>
                  <a:srgbClr val="4D2403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Heterogén táblákon alkalmazandó vagy helyhez kötött gazdálkodásnál (SMART, precíziós)</a:t>
            </a:r>
            <a:endParaRPr kumimoji="0" lang="nl-NL" sz="1500" b="0" i="0" u="none" strike="noStrike" kern="1200" cap="none" spc="0" normalizeH="0" baseline="0" noProof="0" dirty="0">
              <a:ln>
                <a:noFill/>
              </a:ln>
              <a:solidFill>
                <a:srgbClr val="4D2403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AB8BAD94-46A7-4F2C-AAC2-11363401CFB9}"/>
              </a:ext>
            </a:extLst>
          </p:cNvPr>
          <p:cNvSpPr txBox="1">
            <a:spLocks/>
          </p:cNvSpPr>
          <p:nvPr/>
        </p:nvSpPr>
        <p:spPr>
          <a:xfrm>
            <a:off x="352009" y="1124749"/>
            <a:ext cx="10603627" cy="606943"/>
          </a:xfrm>
          <a:prstGeom prst="rect">
            <a:avLst/>
          </a:prstGeom>
          <a:solidFill>
            <a:srgbClr val="974807"/>
          </a:solidFill>
          <a:ln>
            <a:solidFill>
              <a:srgbClr val="67A83B"/>
            </a:solidFill>
          </a:ln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Arial" pitchFamily="34" charset="0"/>
              <a:buNone/>
              <a:defRPr sz="3400" kern="1200">
                <a:solidFill>
                  <a:schemeClr val="tx2">
                    <a:lumMod val="75000"/>
                  </a:schemeClr>
                </a:solidFill>
                <a:latin typeface="Calibri" charset="0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GB" sz="25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charset="0"/>
                <a:ea typeface="+mj-ea"/>
                <a:cs typeface="+mj-cs"/>
              </a:rPr>
              <a:t>	</a:t>
            </a:r>
            <a:r>
              <a:rPr kumimoji="0" lang="hu-HU" sz="25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charset="0"/>
                <a:ea typeface="+mj-ea"/>
                <a:cs typeface="+mj-cs"/>
              </a:rPr>
              <a:t>Rácshálós mintavétel</a:t>
            </a:r>
            <a:r>
              <a:rPr kumimoji="0" lang="en-GB" sz="25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charset="0"/>
                <a:ea typeface="+mj-ea"/>
                <a:cs typeface="+mj-cs"/>
              </a:rPr>
              <a:t>			</a:t>
            </a:r>
            <a:r>
              <a:rPr kumimoji="0" lang="hu-HU" sz="25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charset="0"/>
                <a:ea typeface="+mj-ea"/>
                <a:cs typeface="+mj-cs"/>
              </a:rPr>
              <a:t>Zóna alapú mintavétel</a:t>
            </a:r>
            <a:endParaRPr kumimoji="0" lang="en-GB" sz="255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216240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558087" y="332656"/>
            <a:ext cx="10045542" cy="576064"/>
          </a:xfrm>
        </p:spPr>
        <p:txBody>
          <a:bodyPr>
            <a:noAutofit/>
          </a:bodyPr>
          <a:lstStyle/>
          <a:p>
            <a:pPr algn="l"/>
            <a:br>
              <a:rPr lang="hu-HU" sz="3200" dirty="0">
                <a:solidFill>
                  <a:srgbClr val="642F04"/>
                </a:solidFill>
              </a:rPr>
            </a:br>
            <a:r>
              <a:rPr lang="hu-HU" sz="3200" b="1" dirty="0">
                <a:solidFill>
                  <a:srgbClr val="4D2403"/>
                </a:solidFill>
              </a:rPr>
              <a:t>A legnagyobb hibaforrás a minta reprezentativitása!</a:t>
            </a:r>
            <a:br>
              <a:rPr lang="hu-HU" sz="3200" b="1" dirty="0">
                <a:solidFill>
                  <a:srgbClr val="642F04"/>
                </a:solidFill>
              </a:rPr>
            </a:br>
            <a:endParaRPr lang="hu-HU" sz="3200" b="1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58087" y="1417644"/>
            <a:ext cx="10045542" cy="470852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hu-HU" b="1" dirty="0"/>
          </a:p>
          <a:p>
            <a:pPr marL="0" indent="0">
              <a:buNone/>
            </a:pPr>
            <a:endParaRPr lang="hu-HU" b="1" dirty="0"/>
          </a:p>
          <a:p>
            <a:pPr marL="0" indent="0">
              <a:buNone/>
            </a:pPr>
            <a:endParaRPr lang="hu-HU" b="1" dirty="0"/>
          </a:p>
          <a:p>
            <a:pPr marL="0" indent="0">
              <a:buNone/>
            </a:pPr>
            <a:endParaRPr lang="hu-HU" b="1" dirty="0"/>
          </a:p>
          <a:p>
            <a:pPr marL="0" indent="0">
              <a:buNone/>
            </a:pPr>
            <a:endParaRPr lang="hu-HU" b="1" dirty="0"/>
          </a:p>
          <a:p>
            <a:pPr marL="0" indent="0">
              <a:buNone/>
            </a:pPr>
            <a:endParaRPr lang="hu-HU" sz="1800" b="1" dirty="0"/>
          </a:p>
          <a:p>
            <a:pPr marL="0" indent="0">
              <a:buNone/>
            </a:pPr>
            <a:endParaRPr lang="hu-HU" sz="1800" b="1" dirty="0"/>
          </a:p>
          <a:p>
            <a:pPr marL="0" indent="0">
              <a:buNone/>
            </a:pPr>
            <a:endParaRPr lang="hu-HU" sz="1800" b="1" dirty="0"/>
          </a:p>
          <a:p>
            <a:pPr marL="0" indent="0">
              <a:buNone/>
            </a:pPr>
            <a:endParaRPr lang="hu-HU" sz="1800" b="1" dirty="0"/>
          </a:p>
        </p:txBody>
      </p:sp>
      <p:pic>
        <p:nvPicPr>
          <p:cNvPr id="8" name="Kép 7" descr="Csernozjom_bt_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469287" y="5301208"/>
            <a:ext cx="1512169" cy="1556792"/>
          </a:xfrm>
          <a:prstGeom prst="rect">
            <a:avLst/>
          </a:prstGeom>
        </p:spPr>
      </p:pic>
      <p:pic>
        <p:nvPicPr>
          <p:cNvPr id="9" name="Kép 8" descr="Agrocares_Horizontal_NoSlogan_Color_RGB_smal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6093297"/>
            <a:ext cx="2926669" cy="764704"/>
          </a:xfrm>
          <a:prstGeom prst="rect">
            <a:avLst/>
          </a:prstGeom>
        </p:spPr>
      </p:pic>
      <p:pic>
        <p:nvPicPr>
          <p:cNvPr id="6" name="Kép 5">
            <a:extLst>
              <a:ext uri="{FF2B5EF4-FFF2-40B4-BE49-F238E27FC236}">
                <a16:creationId xmlns:a16="http://schemas.microsoft.com/office/drawing/2014/main" id="{EFF50DD0-C181-4B43-805F-AF07E4B0605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312" y="1167094"/>
            <a:ext cx="9221487" cy="4172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90916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ím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hu-HU" sz="3200" b="1" dirty="0">
                <a:solidFill>
                  <a:srgbClr val="642F04"/>
                </a:solidFill>
                <a:latin typeface="Arial" pitchFamily="34" charset="0"/>
                <a:cs typeface="Arial" pitchFamily="34" charset="0"/>
              </a:rPr>
              <a:t>Talajfoltok</a:t>
            </a:r>
          </a:p>
        </p:txBody>
      </p:sp>
      <p:sp>
        <p:nvSpPr>
          <p:cNvPr id="11" name="Tartalom helye 10"/>
          <p:cNvSpPr>
            <a:spLocks noGrp="1"/>
          </p:cNvSpPr>
          <p:nvPr>
            <p:ph sz="half" idx="2"/>
          </p:nvPr>
        </p:nvSpPr>
        <p:spPr>
          <a:xfrm>
            <a:off x="365778" y="1647125"/>
            <a:ext cx="4931695" cy="44278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sz="1800" dirty="0">
                <a:solidFill>
                  <a:srgbClr val="4D2403"/>
                </a:solidFill>
                <a:latin typeface="Arial" pitchFamily="34" charset="0"/>
                <a:cs typeface="Arial" pitchFamily="34" charset="0"/>
              </a:rPr>
              <a:t>Átlagmintát csak egységes területről vegyünk!</a:t>
            </a:r>
          </a:p>
          <a:p>
            <a:pPr marL="0" indent="0">
              <a:buNone/>
            </a:pPr>
            <a:r>
              <a:rPr lang="hu-HU" sz="1800" dirty="0">
                <a:solidFill>
                  <a:srgbClr val="4D2403"/>
                </a:solidFill>
                <a:latin typeface="Arial" pitchFamily="34" charset="0"/>
                <a:cs typeface="Arial" pitchFamily="34" charset="0"/>
              </a:rPr>
              <a:t>Minél </a:t>
            </a:r>
            <a:r>
              <a:rPr lang="hu-HU" sz="1800" b="1" dirty="0">
                <a:solidFill>
                  <a:srgbClr val="4D2403"/>
                </a:solidFill>
                <a:latin typeface="Arial" pitchFamily="34" charset="0"/>
                <a:cs typeface="Arial" pitchFamily="34" charset="0"/>
              </a:rPr>
              <a:t>több részmintából </a:t>
            </a:r>
            <a:r>
              <a:rPr lang="hu-HU" sz="1800" dirty="0">
                <a:solidFill>
                  <a:srgbClr val="4D2403"/>
                </a:solidFill>
                <a:latin typeface="Arial" pitchFamily="34" charset="0"/>
                <a:cs typeface="Arial" pitchFamily="34" charset="0"/>
              </a:rPr>
              <a:t>képezzük az átlagmintát, annál </a:t>
            </a:r>
            <a:r>
              <a:rPr lang="hu-HU" sz="1800" b="1" dirty="0">
                <a:solidFill>
                  <a:srgbClr val="4D2403"/>
                </a:solidFill>
                <a:latin typeface="Arial" pitchFamily="34" charset="0"/>
                <a:cs typeface="Arial" pitchFamily="34" charset="0"/>
              </a:rPr>
              <a:t>reprezentatívabb </a:t>
            </a:r>
            <a:r>
              <a:rPr lang="hu-HU" sz="1800" dirty="0">
                <a:solidFill>
                  <a:srgbClr val="4D2403"/>
                </a:solidFill>
                <a:latin typeface="Arial" pitchFamily="34" charset="0"/>
                <a:cs typeface="Arial" pitchFamily="34" charset="0"/>
              </a:rPr>
              <a:t>eredményt kapunk. </a:t>
            </a:r>
          </a:p>
          <a:p>
            <a:pPr marL="0" indent="0">
              <a:buNone/>
            </a:pPr>
            <a:endParaRPr lang="hu-HU" sz="1800" dirty="0">
              <a:solidFill>
                <a:srgbClr val="4D2403"/>
              </a:solidFill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r>
              <a:rPr lang="hu-HU" sz="1800" dirty="0">
                <a:solidFill>
                  <a:srgbClr val="4D2403"/>
                </a:solidFill>
                <a:latin typeface="Arial" pitchFamily="34" charset="0"/>
                <a:cs typeface="Arial" pitchFamily="34" charset="0"/>
              </a:rPr>
              <a:t>Helyszíni felmérés</a:t>
            </a:r>
          </a:p>
          <a:p>
            <a:pPr marL="0" indent="0" algn="ctr">
              <a:buNone/>
            </a:pPr>
            <a:endParaRPr lang="hu-HU" sz="1800" dirty="0">
              <a:solidFill>
                <a:srgbClr val="4D2403"/>
              </a:solidFill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endParaRPr lang="hu-HU" sz="1800" dirty="0">
              <a:solidFill>
                <a:srgbClr val="4D2403"/>
              </a:solidFill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r>
              <a:rPr lang="hu-HU" sz="1800" b="1" dirty="0">
                <a:solidFill>
                  <a:srgbClr val="4D2403"/>
                </a:solidFill>
                <a:latin typeface="Arial" pitchFamily="34" charset="0"/>
                <a:cs typeface="Arial" pitchFamily="34" charset="0"/>
              </a:rPr>
              <a:t>Talajfoltok külön kezelése, vizsgálata!</a:t>
            </a:r>
          </a:p>
        </p:txBody>
      </p:sp>
      <p:sp>
        <p:nvSpPr>
          <p:cNvPr id="12" name="Szöveg helye 11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hu-HU"/>
          </a:p>
        </p:txBody>
      </p:sp>
      <p:pic>
        <p:nvPicPr>
          <p:cNvPr id="4" name="Tartalom helye 3">
            <a:extLst>
              <a:ext uri="{FF2B5EF4-FFF2-40B4-BE49-F238E27FC236}">
                <a16:creationId xmlns:a16="http://schemas.microsoft.com/office/drawing/2014/main" id="{642A3CF7-01D9-4DD2-B3FC-D22F86D10BA7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 rotWithShape="1">
          <a:blip r:embed="rId2" cstate="print"/>
          <a:srcRect l="35348" t="12799" r="26512" b="16883"/>
          <a:stretch/>
        </p:blipFill>
        <p:spPr>
          <a:xfrm>
            <a:off x="5492961" y="476678"/>
            <a:ext cx="5328943" cy="4525963"/>
          </a:xfrm>
          <a:prstGeom prst="rect">
            <a:avLst/>
          </a:prstGeom>
        </p:spPr>
      </p:pic>
      <p:sp>
        <p:nvSpPr>
          <p:cNvPr id="5" name="Szövegdoboz 4">
            <a:extLst>
              <a:ext uri="{FF2B5EF4-FFF2-40B4-BE49-F238E27FC236}">
                <a16:creationId xmlns:a16="http://schemas.microsoft.com/office/drawing/2014/main" id="{E51875E0-FB8C-4AFE-A491-AC9D045F2506}"/>
              </a:ext>
            </a:extLst>
          </p:cNvPr>
          <p:cNvSpPr txBox="1"/>
          <p:nvPr/>
        </p:nvSpPr>
        <p:spPr>
          <a:xfrm>
            <a:off x="5932446" y="2060851"/>
            <a:ext cx="17208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1600" kern="0" noProof="0" dirty="0">
                <a:solidFill>
                  <a:prstClr val="black"/>
                </a:solidFill>
                <a:latin typeface="Calibri"/>
              </a:rPr>
              <a:t>Lejtőhordalék talaj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6" name="Szövegdoboz 5">
            <a:extLst>
              <a:ext uri="{FF2B5EF4-FFF2-40B4-BE49-F238E27FC236}">
                <a16:creationId xmlns:a16="http://schemas.microsoft.com/office/drawing/2014/main" id="{C55581D9-6212-445B-B0D6-F559C9040EA4}"/>
              </a:ext>
            </a:extLst>
          </p:cNvPr>
          <p:cNvSpPr txBox="1"/>
          <p:nvPr/>
        </p:nvSpPr>
        <p:spPr>
          <a:xfrm>
            <a:off x="7514597" y="1772816"/>
            <a:ext cx="18605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1600" dirty="0">
                <a:solidFill>
                  <a:prstClr val="black"/>
                </a:solidFill>
                <a:latin typeface="Calibri"/>
              </a:rPr>
              <a:t>Mészlepedékes csernozjom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7" name="Szövegdoboz 6">
            <a:extLst>
              <a:ext uri="{FF2B5EF4-FFF2-40B4-BE49-F238E27FC236}">
                <a16:creationId xmlns:a16="http://schemas.microsoft.com/office/drawing/2014/main" id="{F0A316E8-4B06-4F6C-BCDC-94550351DA18}"/>
              </a:ext>
            </a:extLst>
          </p:cNvPr>
          <p:cNvSpPr txBox="1"/>
          <p:nvPr/>
        </p:nvSpPr>
        <p:spPr>
          <a:xfrm>
            <a:off x="8745161" y="2348886"/>
            <a:ext cx="13983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Humus</a:t>
            </a:r>
            <a:r>
              <a:rPr kumimoji="0" lang="hu-H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z-karbonát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Szövegdoboz 7">
            <a:extLst>
              <a:ext uri="{FF2B5EF4-FFF2-40B4-BE49-F238E27FC236}">
                <a16:creationId xmlns:a16="http://schemas.microsoft.com/office/drawing/2014/main" id="{2D6DB310-62A3-4EE6-AC51-556F452FC82B}"/>
              </a:ext>
            </a:extLst>
          </p:cNvPr>
          <p:cNvSpPr txBox="1"/>
          <p:nvPr/>
        </p:nvSpPr>
        <p:spPr>
          <a:xfrm>
            <a:off x="7514597" y="3429000"/>
            <a:ext cx="21963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Erod</a:t>
            </a:r>
            <a:r>
              <a:rPr kumimoji="0" lang="hu-H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ált</a:t>
            </a:r>
            <a:r>
              <a:rPr kumimoji="0" lang="hu-HU" sz="16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csernozjom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Szövegdoboz 8">
            <a:extLst>
              <a:ext uri="{FF2B5EF4-FFF2-40B4-BE49-F238E27FC236}">
                <a16:creationId xmlns:a16="http://schemas.microsoft.com/office/drawing/2014/main" id="{30821FF1-A8CE-4214-99C7-E677DB7259C3}"/>
              </a:ext>
            </a:extLst>
          </p:cNvPr>
          <p:cNvSpPr txBox="1"/>
          <p:nvPr/>
        </p:nvSpPr>
        <p:spPr>
          <a:xfrm>
            <a:off x="6723523" y="3861053"/>
            <a:ext cx="18605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Mészlepedékes csernozjom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Lefelé nyíl 1"/>
          <p:cNvSpPr/>
          <p:nvPr/>
        </p:nvSpPr>
        <p:spPr>
          <a:xfrm>
            <a:off x="2916560" y="3789040"/>
            <a:ext cx="175794" cy="241357"/>
          </a:xfrm>
          <a:prstGeom prst="downArrow">
            <a:avLst/>
          </a:prstGeom>
          <a:solidFill>
            <a:srgbClr val="4D2403"/>
          </a:solidFill>
          <a:ln>
            <a:solidFill>
              <a:srgbClr val="51260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pic>
        <p:nvPicPr>
          <p:cNvPr id="16" name="Kép 15" descr="Csernozjom_bt_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469287" y="5301208"/>
            <a:ext cx="1512169" cy="1556792"/>
          </a:xfrm>
          <a:prstGeom prst="rect">
            <a:avLst/>
          </a:prstGeom>
        </p:spPr>
      </p:pic>
      <p:pic>
        <p:nvPicPr>
          <p:cNvPr id="17" name="Kép 16" descr="Agrocares_Horizontal_NoSlogan_Color_RGB_small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6093297"/>
            <a:ext cx="2926669" cy="764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5781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540296" y="764704"/>
            <a:ext cx="10045542" cy="126108"/>
          </a:xfrm>
        </p:spPr>
        <p:txBody>
          <a:bodyPr>
            <a:noAutofit/>
          </a:bodyPr>
          <a:lstStyle/>
          <a:p>
            <a:pPr algn="l"/>
            <a:r>
              <a:rPr lang="hu-HU" sz="3200" b="1" dirty="0">
                <a:solidFill>
                  <a:srgbClr val="642F04"/>
                </a:solidFill>
                <a:latin typeface="Arial" pitchFamily="34" charset="0"/>
                <a:cs typeface="Arial" pitchFamily="34" charset="0"/>
              </a:rPr>
              <a:t>A talajfoltok felismerése, elkülönítése:</a:t>
            </a:r>
            <a:br>
              <a:rPr lang="hu-HU" sz="3200" b="1" dirty="0">
                <a:solidFill>
                  <a:srgbClr val="642F04"/>
                </a:solidFill>
                <a:latin typeface="Arial" pitchFamily="34" charset="0"/>
                <a:cs typeface="Arial" pitchFamily="34" charset="0"/>
              </a:rPr>
            </a:br>
            <a:endParaRPr lang="hu-HU" sz="3200" b="1" dirty="0">
              <a:solidFill>
                <a:srgbClr val="642F04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558088" y="980734"/>
            <a:ext cx="4374696" cy="51454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sz="2000" b="1" dirty="0">
                <a:solidFill>
                  <a:srgbClr val="512603"/>
                </a:solidFill>
                <a:latin typeface="Arial" pitchFamily="34" charset="0"/>
                <a:cs typeface="Arial" pitchFamily="34" charset="0"/>
              </a:rPr>
              <a:t>Saját tapasztalatok alapján:</a:t>
            </a:r>
          </a:p>
          <a:p>
            <a:pPr marL="0" indent="0"/>
            <a:r>
              <a:rPr lang="hu-HU" sz="2000" dirty="0">
                <a:solidFill>
                  <a:srgbClr val="512603"/>
                </a:solidFill>
                <a:latin typeface="Arial" pitchFamily="34" charset="0"/>
                <a:cs typeface="Arial" pitchFamily="34" charset="0"/>
              </a:rPr>
              <a:t> művelhetőség </a:t>
            </a:r>
          </a:p>
          <a:p>
            <a:pPr marL="0" indent="0"/>
            <a:r>
              <a:rPr lang="hu-HU" sz="2000" dirty="0">
                <a:solidFill>
                  <a:srgbClr val="512603"/>
                </a:solidFill>
                <a:latin typeface="Arial" pitchFamily="34" charset="0"/>
                <a:cs typeface="Arial" pitchFamily="34" charset="0"/>
              </a:rPr>
              <a:t> feltalaj színe</a:t>
            </a:r>
          </a:p>
          <a:p>
            <a:pPr marL="0" indent="0"/>
            <a:r>
              <a:rPr lang="hu-HU" sz="2000" dirty="0">
                <a:solidFill>
                  <a:srgbClr val="512603"/>
                </a:solidFill>
                <a:latin typeface="Arial" pitchFamily="34" charset="0"/>
                <a:cs typeface="Arial" pitchFamily="34" charset="0"/>
              </a:rPr>
              <a:t> textúrája, nedvességi állapota   repedezettsége</a:t>
            </a:r>
          </a:p>
          <a:p>
            <a:pPr marL="0" indent="0"/>
            <a:r>
              <a:rPr lang="hu-HU" sz="2000" dirty="0">
                <a:solidFill>
                  <a:srgbClr val="512603"/>
                </a:solidFill>
                <a:latin typeface="Arial" pitchFamily="34" charset="0"/>
                <a:cs typeface="Arial" pitchFamily="34" charset="0"/>
              </a:rPr>
              <a:t> növények állapota,hiánytünetei</a:t>
            </a:r>
          </a:p>
          <a:p>
            <a:pPr marL="0" indent="0"/>
            <a:r>
              <a:rPr lang="hu-HU" sz="2000" dirty="0">
                <a:solidFill>
                  <a:srgbClr val="512603"/>
                </a:solidFill>
                <a:latin typeface="Arial" pitchFamily="34" charset="0"/>
                <a:cs typeface="Arial" pitchFamily="34" charset="0"/>
              </a:rPr>
              <a:t> terület domborzata</a:t>
            </a:r>
          </a:p>
          <a:p>
            <a:pPr marL="0" indent="0">
              <a:buNone/>
            </a:pPr>
            <a:r>
              <a:rPr lang="hu-HU" sz="2000" b="1" dirty="0">
                <a:solidFill>
                  <a:srgbClr val="512603"/>
                </a:solidFill>
                <a:latin typeface="Arial" pitchFamily="34" charset="0"/>
                <a:cs typeface="Arial" pitchFamily="34" charset="0"/>
              </a:rPr>
              <a:t>Hozamtérképek, biomassza térképek, távérzékelt adatok</a:t>
            </a:r>
          </a:p>
          <a:p>
            <a:pPr marL="0" indent="0">
              <a:buNone/>
            </a:pPr>
            <a:endParaRPr lang="hu-HU" sz="2000" dirty="0">
              <a:solidFill>
                <a:srgbClr val="753805"/>
              </a:solidFill>
            </a:endParaRPr>
          </a:p>
          <a:p>
            <a:pPr marL="0" indent="0" algn="ctr">
              <a:buNone/>
            </a:pPr>
            <a:endParaRPr lang="hu-HU" sz="2000" dirty="0"/>
          </a:p>
        </p:txBody>
      </p:sp>
      <p:pic>
        <p:nvPicPr>
          <p:cNvPr id="6" name="Picture 2" descr="Related image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8924" y="4173426"/>
            <a:ext cx="2998339" cy="2022081"/>
          </a:xfrm>
          <a:prstGeom prst="rect">
            <a:avLst/>
          </a:prstGeom>
          <a:noFill/>
        </p:spPr>
      </p:pic>
      <p:pic>
        <p:nvPicPr>
          <p:cNvPr id="7" name="Picture 4" descr="Related ima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85564" y="4333908"/>
            <a:ext cx="2995295" cy="1861599"/>
          </a:xfrm>
          <a:prstGeom prst="rect">
            <a:avLst/>
          </a:prstGeom>
          <a:noFill/>
        </p:spPr>
      </p:pic>
      <p:pic>
        <p:nvPicPr>
          <p:cNvPr id="8" name="Picture 2" descr="Image result for clay soil wate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01885" y="1340768"/>
            <a:ext cx="2906697" cy="2381250"/>
          </a:xfrm>
          <a:prstGeom prst="rect">
            <a:avLst/>
          </a:prstGeom>
          <a:noFill/>
        </p:spPr>
      </p:pic>
      <p:pic>
        <p:nvPicPr>
          <p:cNvPr id="11" name="Kép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0392" y="985474"/>
            <a:ext cx="3549022" cy="2895168"/>
          </a:xfrm>
          <a:prstGeom prst="rect">
            <a:avLst/>
          </a:prstGeom>
        </p:spPr>
      </p:pic>
      <p:pic>
        <p:nvPicPr>
          <p:cNvPr id="12" name="Kép 11" descr="Csernozjom_bt_logo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9469287" y="5301208"/>
            <a:ext cx="1512169" cy="1556792"/>
          </a:xfrm>
          <a:prstGeom prst="rect">
            <a:avLst/>
          </a:prstGeom>
        </p:spPr>
      </p:pic>
      <p:pic>
        <p:nvPicPr>
          <p:cNvPr id="13" name="Kép 12" descr="Agrocares_Horizontal_NoSlogan_Color_RGB_small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6093297"/>
            <a:ext cx="2926669" cy="764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21131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anded Design Blue 16x9">
  <a:themeElements>
    <a:clrScheme name="Aangepast 4">
      <a:dk1>
        <a:srgbClr val="000000"/>
      </a:dk1>
      <a:lt1>
        <a:srgbClr val="FFFFFF"/>
      </a:lt1>
      <a:dk2>
        <a:srgbClr val="6EB43F"/>
      </a:dk2>
      <a:lt2>
        <a:srgbClr val="E6E7E8"/>
      </a:lt2>
      <a:accent1>
        <a:srgbClr val="7DCACB"/>
      </a:accent1>
      <a:accent2>
        <a:srgbClr val="F68B28"/>
      </a:accent2>
      <a:accent3>
        <a:srgbClr val="939597"/>
      </a:accent3>
      <a:accent4>
        <a:srgbClr val="77913A"/>
      </a:accent4>
      <a:accent5>
        <a:srgbClr val="C6C8CA"/>
      </a:accent5>
      <a:accent6>
        <a:srgbClr val="FFFFFF"/>
      </a:accent6>
      <a:hlink>
        <a:srgbClr val="6EB43F"/>
      </a:hlink>
      <a:folHlink>
        <a:srgbClr val="F68B28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lumMod val="0"/>
                <a:lumOff val="100000"/>
              </a:schemeClr>
            </a:gs>
            <a:gs pos="72000">
              <a:schemeClr val="phClr"/>
            </a:gs>
            <a:gs pos="100000">
              <a:schemeClr val="phClr">
                <a:lumMod val="90000"/>
              </a:schemeClr>
            </a:gs>
          </a:gsLst>
          <a:lin ang="5400000" scaled="1"/>
        </a:gradFill>
        <a:gradFill flip="none" rotWithShape="1">
          <a:gsLst>
            <a:gs pos="32000">
              <a:schemeClr val="phClr"/>
            </a:gs>
            <a:gs pos="100000">
              <a:schemeClr val="phClr">
                <a:lumMod val="75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 soilcares general" id="{A2587EC2-722D-4188-938B-C114E1D95C1F}" vid="{0F0BB485-4810-4F0F-9087-039215C09820}"/>
    </a:ext>
  </a:extLst>
</a:theme>
</file>

<file path=ppt/theme/theme3.xml><?xml version="1.0" encoding="utf-8"?>
<a:theme xmlns:a="http://schemas.openxmlformats.org/drawingml/2006/main" name="Office Theme">
  <a:themeElements>
    <a:clrScheme name="Prega2018">
      <a:dk1>
        <a:sysClr val="windowText" lastClr="000000"/>
      </a:dk1>
      <a:lt1>
        <a:sysClr val="window" lastClr="FFFFFF"/>
      </a:lt1>
      <a:dk2>
        <a:srgbClr val="372814"/>
      </a:dk2>
      <a:lt2>
        <a:srgbClr val="EEECE1"/>
      </a:lt2>
      <a:accent1>
        <a:srgbClr val="289548"/>
      </a:accent1>
      <a:accent2>
        <a:srgbClr val="A2C037"/>
      </a:accent2>
      <a:accent3>
        <a:srgbClr val="009BC2"/>
      </a:accent3>
      <a:accent4>
        <a:srgbClr val="90CAF1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3184</TotalTime>
  <Words>680</Words>
  <Application>Microsoft Office PowerPoint</Application>
  <PresentationFormat>Egyéni</PresentationFormat>
  <Paragraphs>187</Paragraphs>
  <Slides>22</Slides>
  <Notes>2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11</vt:i4>
      </vt:variant>
      <vt:variant>
        <vt:lpstr>Téma</vt:lpstr>
      </vt:variant>
      <vt:variant>
        <vt:i4>3</vt:i4>
      </vt:variant>
      <vt:variant>
        <vt:lpstr>Diacímek</vt:lpstr>
      </vt:variant>
      <vt:variant>
        <vt:i4>22</vt:i4>
      </vt:variant>
    </vt:vector>
  </HeadingPairs>
  <TitlesOfParts>
    <vt:vector size="36" baseType="lpstr">
      <vt:lpstr>Albertus Extra Bold</vt:lpstr>
      <vt:lpstr>Arial</vt:lpstr>
      <vt:lpstr>Barlow</vt:lpstr>
      <vt:lpstr>Calibri</vt:lpstr>
      <vt:lpstr>Corbel</vt:lpstr>
      <vt:lpstr>Euphemia</vt:lpstr>
      <vt:lpstr>Sofia Pro</vt:lpstr>
      <vt:lpstr>Square sans pro</vt:lpstr>
      <vt:lpstr>Stencil</vt:lpstr>
      <vt:lpstr>Tahoma</vt:lpstr>
      <vt:lpstr>Wingdings</vt:lpstr>
      <vt:lpstr>Office-téma</vt:lpstr>
      <vt:lpstr>Banded Design Blue 16x9</vt:lpstr>
      <vt:lpstr>Office Theme</vt:lpstr>
      <vt:lpstr>,,Precíz talajmintavétel” A talajmintavétel fontossága</vt:lpstr>
      <vt:lpstr>Miért fontos a talajtulajdonságokat vizsgálni?</vt:lpstr>
      <vt:lpstr>Szakszerű talajmintavétel</vt:lpstr>
      <vt:lpstr>Mindennek az alapja A helyes TALAJMINTAVÉTEL</vt:lpstr>
      <vt:lpstr>Mintavétel</vt:lpstr>
      <vt:lpstr>PowerPoint-bemutató</vt:lpstr>
      <vt:lpstr> A legnagyobb hibaforrás a minta reprezentativitása! </vt:lpstr>
      <vt:lpstr>Talajfoltok</vt:lpstr>
      <vt:lpstr>A talajfoltok felismerése, elkülönítése: </vt:lpstr>
      <vt:lpstr>PowerPoint-bemutató</vt:lpstr>
      <vt:lpstr>Kontakt/ nem kontakt  szenzoros talajszkenner </vt:lpstr>
      <vt:lpstr>PowerPoint-bemutató</vt:lpstr>
      <vt:lpstr>Felismerjük hogy különbözőségek vannak a parcellán belül </vt:lpstr>
      <vt:lpstr>Vertikális különbségek</vt:lpstr>
      <vt:lpstr>Vertikális különbségek</vt:lpstr>
      <vt:lpstr>Szikes talajfoltok</vt:lpstr>
      <vt:lpstr>Eke-, tárcsatalp- tömörödés</vt:lpstr>
      <vt:lpstr>PowerPoint-bemutató</vt:lpstr>
      <vt:lpstr>FRISS TALAJVIZSGÁLATOK! </vt:lpstr>
      <vt:lpstr>Felismerjük hogy különbözőségek vannak a parcellán belül </vt:lpstr>
      <vt:lpstr>Talajszkenner</vt:lpstr>
      <vt:lpstr>Talajszkenner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Talaj mintavétel</dc:title>
  <dc:creator>Alap Felhasznalo</dc:creator>
  <cp:lastModifiedBy>Hungary Agrocares</cp:lastModifiedBy>
  <cp:revision>127</cp:revision>
  <dcterms:created xsi:type="dcterms:W3CDTF">2019-01-24T11:40:17Z</dcterms:created>
  <dcterms:modified xsi:type="dcterms:W3CDTF">2019-03-05T07:54:07Z</dcterms:modified>
</cp:coreProperties>
</file>