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2"/>
  </p:notesMasterIdLst>
  <p:sldIdLst>
    <p:sldId id="423" r:id="rId2"/>
    <p:sldId id="427" r:id="rId3"/>
    <p:sldId id="478" r:id="rId4"/>
    <p:sldId id="342" r:id="rId5"/>
    <p:sldId id="343" r:id="rId6"/>
    <p:sldId id="344" r:id="rId7"/>
    <p:sldId id="363" r:id="rId8"/>
    <p:sldId id="453" r:id="rId9"/>
    <p:sldId id="499" r:id="rId10"/>
    <p:sldId id="490" r:id="rId11"/>
    <p:sldId id="487" r:id="rId12"/>
    <p:sldId id="489" r:id="rId13"/>
    <p:sldId id="488" r:id="rId14"/>
    <p:sldId id="492" r:id="rId15"/>
    <p:sldId id="493" r:id="rId16"/>
    <p:sldId id="491" r:id="rId17"/>
    <p:sldId id="486" r:id="rId18"/>
    <p:sldId id="452" r:id="rId19"/>
    <p:sldId id="437" r:id="rId20"/>
    <p:sldId id="364" r:id="rId21"/>
    <p:sldId id="500" r:id="rId22"/>
    <p:sldId id="476" r:id="rId23"/>
    <p:sldId id="497" r:id="rId24"/>
    <p:sldId id="494" r:id="rId25"/>
    <p:sldId id="496" r:id="rId26"/>
    <p:sldId id="479" r:id="rId27"/>
    <p:sldId id="498" r:id="rId28"/>
    <p:sldId id="480" r:id="rId29"/>
    <p:sldId id="365" r:id="rId30"/>
    <p:sldId id="366" r:id="rId31"/>
    <p:sldId id="367" r:id="rId32"/>
    <p:sldId id="475" r:id="rId33"/>
    <p:sldId id="368" r:id="rId34"/>
    <p:sldId id="477" r:id="rId35"/>
    <p:sldId id="369" r:id="rId36"/>
    <p:sldId id="370" r:id="rId37"/>
    <p:sldId id="374" r:id="rId38"/>
    <p:sldId id="375" r:id="rId39"/>
    <p:sldId id="481" r:id="rId40"/>
    <p:sldId id="422" r:id="rId41"/>
  </p:sldIdLst>
  <p:sldSz cx="12192000" cy="685800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52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69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ACE0424-59DD-4B1F-8C87-900E858EE074}" type="datetimeFigureOut">
              <a:rPr lang="hu-HU"/>
              <a:pPr/>
              <a:t>2019. 03. 05.</a:t>
            </a:fld>
            <a:endParaRPr lang="hu-HU"/>
          </a:p>
        </p:txBody>
      </p:sp>
      <p:sp>
        <p:nvSpPr>
          <p:cNvPr id="1126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26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126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1126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62E9C74-63F2-4C92-80D5-11AB1FF95312}" type="slidenum">
              <a:rPr lang="hu-HU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897235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899" name="Jegyzetek helye 2"/>
          <p:cNvSpPr>
            <a:spLocks noGrp="1"/>
          </p:cNvSpPr>
          <p:nvPr>
            <p:ph type="body" idx="1"/>
          </p:nvPr>
        </p:nvSpPr>
        <p:spPr>
          <a:xfrm>
            <a:off x="666750" y="4656138"/>
            <a:ext cx="5329238" cy="44116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870" tIns="44935" rIns="89870" bIns="44935"/>
          <a:lstStyle/>
          <a:p>
            <a:pPr eaLnBrk="1" hangingPunct="1"/>
            <a:r>
              <a:rPr lang="hu-HU" altLang="hu-HU" smtClean="0"/>
              <a:t>Még egy táblázat, amely jól szemlélteti, hogy az elmúlt hatvanöt év alatt megkétszereződött a művelés alól kivett terület nagysága az országban.</a:t>
            </a:r>
          </a:p>
        </p:txBody>
      </p:sp>
      <p:sp>
        <p:nvSpPr>
          <p:cNvPr id="5" name="Dia számának helye 4"/>
          <p:cNvSpPr txBox="1">
            <a:spLocks noGrp="1"/>
          </p:cNvSpPr>
          <p:nvPr/>
        </p:nvSpPr>
        <p:spPr bwMode="auto">
          <a:xfrm>
            <a:off x="3773488" y="9312275"/>
            <a:ext cx="2887662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870" tIns="44935" rIns="89870" bIns="44935" anchor="b"/>
          <a:lstStyle>
            <a:lvl1pPr defTabSz="900113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31838" indent="-280988" defTabSz="900113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25538" indent="-225425" defTabSz="900113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574800" indent="-223838" defTabSz="900113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25650" indent="-225425" defTabSz="900113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482850" indent="-225425" defTabSz="9001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40050" indent="-225425" defTabSz="9001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397250" indent="-225425" defTabSz="9001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54450" indent="-225425" defTabSz="9001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r" eaLnBrk="1" hangingPunct="1"/>
            <a:fld id="{505CD950-A8B1-4BE1-BCD9-DCDA96CA7170}" type="slidenum">
              <a:rPr lang="hu-HU" altLang="hu-HU" sz="1200">
                <a:latin typeface="Calibri" panose="020F0502020204030204" pitchFamily="34" charset="0"/>
                <a:cs typeface="Arial" panose="020B0604020202020204" pitchFamily="34" charset="0"/>
              </a:rPr>
              <a:pPr algn="r" eaLnBrk="1" hangingPunct="1"/>
              <a:t>14</a:t>
            </a:fld>
            <a:endParaRPr lang="hu-HU" altLang="hu-HU" sz="120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Élőláb helye 1"/>
          <p:cNvSpPr txBox="1">
            <a:spLocks noGrp="1"/>
          </p:cNvSpPr>
          <p:nvPr/>
        </p:nvSpPr>
        <p:spPr bwMode="auto">
          <a:xfrm>
            <a:off x="0" y="9312275"/>
            <a:ext cx="2887663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870" tIns="44935" rIns="89870" bIns="44935" anchor="b"/>
          <a:lstStyle>
            <a:lvl1pPr defTabSz="900113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31838" indent="-280988" defTabSz="900113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25538" indent="-225425" defTabSz="900113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574800" indent="-223838" defTabSz="900113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25650" indent="-225425" defTabSz="900113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482850" indent="-225425" defTabSz="9001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40050" indent="-225425" defTabSz="9001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397250" indent="-225425" defTabSz="9001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54450" indent="-225425" defTabSz="9001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endParaRPr lang="hu-HU" altLang="hu-HU" sz="120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Élőfej helye 2"/>
          <p:cNvSpPr txBox="1">
            <a:spLocks noGrp="1"/>
          </p:cNvSpPr>
          <p:nvPr/>
        </p:nvSpPr>
        <p:spPr bwMode="auto">
          <a:xfrm>
            <a:off x="0" y="0"/>
            <a:ext cx="2887663" cy="49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870" tIns="44935" rIns="89870" bIns="44935"/>
          <a:lstStyle>
            <a:lvl1pPr defTabSz="900113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31838" indent="-280988" defTabSz="900113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25538" indent="-225425" defTabSz="900113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574800" indent="-223838" defTabSz="900113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25650" indent="-225425" defTabSz="900113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482850" indent="-225425" defTabSz="9001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40050" indent="-225425" defTabSz="9001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397250" indent="-225425" defTabSz="9001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54450" indent="-225425" defTabSz="9001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endParaRPr lang="hu-HU" altLang="hu-HU" sz="120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7035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/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hu-HU" smtClean="0"/>
              <a:t>Alcím mintájának szerkesztése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9B759-A804-4084-A4C7-D1EDE2030CC4}" type="datetimeFigureOut">
              <a:rPr lang="en-US"/>
              <a:pPr>
                <a:defRPr/>
              </a:pPr>
              <a:t>3/5/2019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F4B26-3C0E-45EC-A74D-2DA7F0FB8D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Kép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1219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Kép 6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09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370747"/>
          </a:xfrm>
        </p:spPr>
        <p:txBody>
          <a:bodyPr/>
          <a:lstStyle/>
          <a:p>
            <a:r>
              <a:rPr lang="hu-HU" dirty="0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FADDD-2559-4200-A7FA-688377646902}" type="datetimeFigureOut">
              <a:rPr lang="en-US"/>
              <a:pPr>
                <a:defRPr/>
              </a:pPr>
              <a:t>3/5/2019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BF79D-31D1-4802-943E-55FE7B813F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Kép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1219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Kép 6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09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0530E-B545-47F5-A15C-16FAA4B8D95B}" type="datetimeFigureOut">
              <a:rPr lang="en-US"/>
              <a:pPr>
                <a:defRPr/>
              </a:pPr>
              <a:t>3/5/2019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455112-EBE5-4467-95C7-C9BEFE6F11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9" name="Kép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1219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Kép 6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09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6004FC-187A-49EC-8055-94E0705B92ED}" type="datetimeFigureOut">
              <a:rPr lang="en-US"/>
              <a:pPr>
                <a:defRPr/>
              </a:pPr>
              <a:t>3/5/2019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9FA2B-7815-49F1-917A-FAD878491A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Kép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1219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Kép 6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09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Ctr="0"/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83CCF-52E0-4953-9492-62FACA041F46}" type="datetimeFigureOut">
              <a:rPr lang="en-US"/>
              <a:pPr>
                <a:defRPr/>
              </a:pPr>
              <a:t>3/5/2019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097D4-F628-4992-9363-9C5BD2620A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Kép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1219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Kép 6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09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A457F-5909-4FD7-9163-0BF14E13B456}" type="datetimeFigureOut">
              <a:rPr lang="en-US"/>
              <a:pPr>
                <a:defRPr/>
              </a:pPr>
              <a:t>3/5/2019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7670D-78A2-4119-A282-F061F53D45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9" name="Kép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1219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Kép 6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09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154113" y="290512"/>
            <a:ext cx="10058400" cy="1450757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3E7AD-5C5E-4660-945C-55989D1272AF}" type="datetimeFigureOut">
              <a:rPr lang="en-US"/>
              <a:pPr>
                <a:defRPr/>
              </a:pPr>
              <a:t>3/5/2019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4A692-8832-467A-B365-3295D2D9A2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1" name="Kép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1219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Kép 6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09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1219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Kép 6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09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2905" y="581025"/>
            <a:ext cx="10058400" cy="979744"/>
          </a:xfrm>
        </p:spPr>
        <p:txBody>
          <a:bodyPr/>
          <a:lstStyle/>
          <a:p>
            <a:r>
              <a:rPr lang="hu-HU" dirty="0" smtClean="0"/>
              <a:t>Mintacím szerkesztése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3877C-4ADE-40C2-8DC3-9D4CD7BAA838}" type="datetimeFigureOut">
              <a:rPr lang="en-US"/>
              <a:pPr>
                <a:defRPr/>
              </a:pPr>
              <a:t>3/5/2019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/>
              <a:t>2017. 03. 09. Budaörs</a:t>
            </a: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0FC61-3D3E-470E-BAAC-D5828F14C6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Rectangle 5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C00ED-61D8-4870-9B70-82CA2F846C06}" type="datetimeFigureOut">
              <a:rPr lang="en-US"/>
              <a:pPr>
                <a:defRPr/>
              </a:pPr>
              <a:t>3/5/2019</a:t>
            </a:fld>
            <a:endParaRPr 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4C00E-04AB-4876-B041-451BD94D1F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Kép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1219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Kép 6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09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40513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4040188" y="0"/>
            <a:ext cx="635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/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465138" y="6459538"/>
            <a:ext cx="2619375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C3B1E822-733B-4EF1-9B3E-4BCF26E73AE5}" type="datetimeFigureOut">
              <a:rPr lang="en-US"/>
              <a:pPr>
                <a:defRPr/>
              </a:pPr>
              <a:t>3/5/2019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538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F94038E7-DF4E-4F7A-A96E-9E5EA4F5C2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Kép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1219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0" y="4914900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tIns="0" bIns="0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rtlCol="0"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hu-HU" noProof="0" smtClean="0"/>
              <a:t>Kép beszúrásához kattintson az ikonra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609E8-9009-4B62-B839-211C4C771DE6}" type="datetimeFigureOut">
              <a:rPr lang="en-US"/>
              <a:pPr>
                <a:defRPr/>
              </a:pPr>
              <a:t>3/5/2019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19624-47E5-4664-8AFE-700D357F20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125"/>
            <a:ext cx="12192000" cy="666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963" y="287338"/>
            <a:ext cx="10058400" cy="82232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hu-HU" dirty="0" smtClean="0"/>
              <a:t>Mintacím szerkesztése</a:t>
            </a:r>
            <a:endParaRPr lang="en-US" dirty="0"/>
          </a:p>
        </p:txBody>
      </p:sp>
      <p:sp>
        <p:nvSpPr>
          <p:cNvPr id="276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6963" y="1846263"/>
            <a:ext cx="10058400" cy="402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6963" y="6459538"/>
            <a:ext cx="2473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46C1CDBA-B70C-4FDB-9969-7AD76C4E4086}" type="datetimeFigureOut">
              <a:rPr lang="en-US"/>
              <a:pPr>
                <a:defRPr/>
              </a:pPr>
              <a:t>3/5/2019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75" y="6459538"/>
            <a:ext cx="48228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 cap="all" baseline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1238" y="6459538"/>
            <a:ext cx="1311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5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613B8F46-E4AE-4383-9B85-A188467D32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1" name="Kép 5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1588" y="0"/>
            <a:ext cx="1219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Kép 6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2209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61" r:id="rId3"/>
    <p:sldLayoutId id="2147483658" r:id="rId4"/>
    <p:sldLayoutId id="2147483657" r:id="rId5"/>
    <p:sldLayoutId id="2147483662" r:id="rId6"/>
    <p:sldLayoutId id="2147483663" r:id="rId7"/>
    <p:sldLayoutId id="2147483664" r:id="rId8"/>
    <p:sldLayoutId id="2147483665" r:id="rId9"/>
    <p:sldLayoutId id="2147483656" r:id="rId10"/>
    <p:sldLayoutId id="2147483666" r:id="rId11"/>
  </p:sldLayoutIdLst>
  <p:hf sldNum="0"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 kern="1200" spc="-50">
          <a:solidFill>
            <a:srgbClr val="404040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/>
        </a:defRPr>
      </a:lvl9pPr>
    </p:titleStyle>
    <p:bodyStyle>
      <a:lvl1pPr marL="90488" indent="-90488" algn="l" rtl="0" eaLnBrk="0" fontAlgn="base" hangingPunct="0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itchFamily="34" charset="0"/>
        <a:buChar char=" "/>
        <a:defRPr sz="2000" kern="1200">
          <a:solidFill>
            <a:srgbClr val="404040"/>
          </a:solidFill>
          <a:latin typeface="+mn-lt"/>
          <a:ea typeface="+mn-ea"/>
          <a:cs typeface="+mn-cs"/>
        </a:defRPr>
      </a:lvl1pPr>
      <a:lvl2pPr marL="382588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ern="1200">
          <a:solidFill>
            <a:srgbClr val="404040"/>
          </a:solidFill>
          <a:latin typeface="+mn-lt"/>
          <a:ea typeface="+mn-ea"/>
          <a:cs typeface="+mn-cs"/>
        </a:defRPr>
      </a:lvl2pPr>
      <a:lvl3pPr marL="566738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749300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4pPr>
      <a:lvl5pPr marL="931863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Kép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" y="0"/>
            <a:ext cx="12188825" cy="173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Kép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09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209800" y="168747"/>
            <a:ext cx="9514702" cy="824555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hu-HU" sz="2500" b="1" dirty="0" smtClean="0">
                <a:solidFill>
                  <a:schemeClr val="tx1"/>
                </a:solidFill>
              </a:rPr>
              <a:t>Pirkó Béla</a:t>
            </a:r>
            <a:r>
              <a:rPr lang="hu-HU" sz="2500" b="1" baseline="30000" dirty="0" smtClean="0">
                <a:solidFill>
                  <a:schemeClr val="tx1"/>
                </a:solidFill>
              </a:rPr>
              <a:t> </a:t>
            </a:r>
            <a:br>
              <a:rPr lang="hu-HU" sz="2500" b="1" baseline="30000" dirty="0" smtClean="0">
                <a:solidFill>
                  <a:schemeClr val="tx1"/>
                </a:solidFill>
              </a:rPr>
            </a:br>
            <a:r>
              <a:rPr lang="hu-HU" altLang="hu-H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anose="02020603050405020304" pitchFamily="18" charset="0"/>
              </a:rPr>
              <a:t>A </a:t>
            </a:r>
            <a:r>
              <a:rPr lang="hu-HU" altLang="hu-H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anose="02020603050405020304" pitchFamily="18" charset="0"/>
              </a:rPr>
              <a:t>talajtulajdonságok hatása a tápanyagok </a:t>
            </a:r>
            <a:r>
              <a:rPr lang="hu-HU" altLang="hu-H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anose="02020603050405020304" pitchFamily="18" charset="0"/>
              </a:rPr>
              <a:t>hasznosulására</a:t>
            </a:r>
            <a:endParaRPr lang="hu-HU" sz="1800" b="1" dirty="0" smtClean="0">
              <a:solidFill>
                <a:schemeClr val="tx1"/>
              </a:solidFill>
            </a:endParaRPr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7919" y="1837368"/>
            <a:ext cx="5938019" cy="4456562"/>
          </a:xfrm>
          <a:prstGeom prst="rect">
            <a:avLst/>
          </a:prstGeom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8498" y="993302"/>
            <a:ext cx="3603048" cy="5407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05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355" y="0"/>
            <a:ext cx="99966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24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ép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8291"/>
            <a:ext cx="2633472" cy="3946324"/>
          </a:xfrm>
          <a:prstGeom prst="rect">
            <a:avLst/>
          </a:prstGeom>
        </p:spPr>
      </p:pic>
      <p:sp>
        <p:nvSpPr>
          <p:cNvPr id="8" name="Szövegdoboz 7"/>
          <p:cNvSpPr txBox="1"/>
          <p:nvPr/>
        </p:nvSpPr>
        <p:spPr>
          <a:xfrm>
            <a:off x="3651504" y="128016"/>
            <a:ext cx="8540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A szervesanyag tartalom csökkenése</a:t>
            </a:r>
            <a:endParaRPr lang="hu-HU" sz="2400" dirty="0"/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1303" y="830735"/>
            <a:ext cx="2511690" cy="5186614"/>
          </a:xfrm>
          <a:prstGeom prst="rect">
            <a:avLst/>
          </a:prstGeom>
        </p:spPr>
      </p:pic>
      <p:pic>
        <p:nvPicPr>
          <p:cNvPr id="2" name="Kép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6910" y="1258281"/>
            <a:ext cx="2864763" cy="4331522"/>
          </a:xfrm>
          <a:prstGeom prst="rect">
            <a:avLst/>
          </a:prstGeom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06179" y="1779129"/>
            <a:ext cx="2999734" cy="4557141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85111" y="3972682"/>
            <a:ext cx="3675888" cy="2765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815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152645" y="4585934"/>
            <a:ext cx="115671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 err="1"/>
              <a:t>Humuszkarbonát</a:t>
            </a:r>
            <a:r>
              <a:rPr lang="hu-HU" dirty="0"/>
              <a:t> talajok</a:t>
            </a:r>
          </a:p>
          <a:p>
            <a:r>
              <a:rPr lang="hu-HU" dirty="0"/>
              <a:t>Jellemzőjük a laza, üledékes, szénsavas meszet tartalmazó talajképző kőzet, amelyen sekély, morzsás vagy szemcsés szerkezetű, 20-50 cm mély humuszos réteg alakult ki. </a:t>
            </a:r>
            <a:r>
              <a:rPr lang="hu-HU" dirty="0" smtClean="0"/>
              <a:t>A </a:t>
            </a:r>
            <a:r>
              <a:rPr lang="hu-HU" dirty="0" err="1"/>
              <a:t>humuszkarbonát</a:t>
            </a:r>
            <a:r>
              <a:rPr lang="hu-HU" dirty="0"/>
              <a:t> talajok humuszos szintjének a talajképző kőzet felé rövid az átmenete. Löszös és márgás területeken fordulnak elő,  ahol a talajpusztulás a felszínt folyamatosan és gyorsan lehordja, és így a talajképződés csak a humuszosodásban jut kifejezésre.</a:t>
            </a: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8051" y="589681"/>
            <a:ext cx="5651482" cy="3749365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89681"/>
            <a:ext cx="5474682" cy="3889585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3651504" y="128016"/>
            <a:ext cx="8540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A szervesanyag tartalom csökkenése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2318620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049" y="661907"/>
            <a:ext cx="5129784" cy="3289905"/>
          </a:xfrm>
          <a:prstGeom prst="rect">
            <a:avLst/>
          </a:prstGeom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3833" y="661907"/>
            <a:ext cx="6688711" cy="4007970"/>
          </a:xfrm>
          <a:prstGeom prst="rect">
            <a:avLst/>
          </a:prstGeom>
        </p:spPr>
      </p:pic>
      <p:sp>
        <p:nvSpPr>
          <p:cNvPr id="4" name="Téglalap 3"/>
          <p:cNvSpPr/>
          <p:nvPr/>
        </p:nvSpPr>
        <p:spPr>
          <a:xfrm>
            <a:off x="620855" y="4475631"/>
            <a:ext cx="111359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/>
              <a:t>Földes kopárok </a:t>
            </a:r>
          </a:p>
          <a:p>
            <a:r>
              <a:rPr lang="hu-HU" dirty="0" smtClean="0"/>
              <a:t>Az </a:t>
            </a:r>
            <a:r>
              <a:rPr lang="hu-HU" dirty="0"/>
              <a:t>erózió következtében felszínre kerülő laza, üledékes kőzeteken keletkeznek. Így a talajképződés </a:t>
            </a:r>
            <a:r>
              <a:rPr lang="hu-HU" dirty="0" smtClean="0"/>
              <a:t>a </a:t>
            </a:r>
            <a:r>
              <a:rPr lang="hu-HU" dirty="0"/>
              <a:t>felszín gyors és állandó lepusztulása akadályozza. A talajképződés és a biológiai folyamatok huzamosabb ideig való hatását az eróziós folyamatok teszik lehetetlenné. A humuszosodás a talajszelvénynek csak egészen sekély rétegét érinti</a:t>
            </a:r>
            <a:r>
              <a:rPr lang="hu-HU" dirty="0" smtClean="0"/>
              <a:t>. </a:t>
            </a:r>
            <a:r>
              <a:rPr lang="hu-HU" dirty="0"/>
              <a:t>A talajréteg, vagyis a humuszos szint itt sem haladja meg a 10 cm-t, illetve művelés alatt álló területeken a szántott réteg vastagságát.</a:t>
            </a:r>
          </a:p>
        </p:txBody>
      </p:sp>
      <p:sp>
        <p:nvSpPr>
          <p:cNvPr id="5" name="Szövegdoboz 4"/>
          <p:cNvSpPr txBox="1"/>
          <p:nvPr/>
        </p:nvSpPr>
        <p:spPr>
          <a:xfrm>
            <a:off x="3651504" y="128016"/>
            <a:ext cx="8540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A szervesanyag tartalom csökkenése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1754075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ia számának helye 8"/>
          <p:cNvSpPr txBox="1">
            <a:spLocks noGrp="1"/>
          </p:cNvSpPr>
          <p:nvPr/>
        </p:nvSpPr>
        <p:spPr>
          <a:xfrm>
            <a:off x="8077200" y="6356351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r" eaLnBrk="1" hangingPunct="1"/>
            <a:endParaRPr lang="hu-HU" altLang="hu-HU" sz="1200">
              <a:solidFill>
                <a:srgbClr val="898989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0525" y="2422519"/>
            <a:ext cx="8451475" cy="4277715"/>
          </a:xfrm>
          <a:prstGeom prst="rect">
            <a:avLst/>
          </a:prstGeom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64008" y="475935"/>
            <a:ext cx="5950212" cy="2078916"/>
          </a:xfrm>
          <a:prstGeom prst="rect">
            <a:avLst/>
          </a:prstGeom>
        </p:spPr>
      </p:pic>
      <p:sp>
        <p:nvSpPr>
          <p:cNvPr id="10" name="Content Placeholder 5"/>
          <p:cNvSpPr txBox="1">
            <a:spLocks/>
          </p:cNvSpPr>
          <p:nvPr/>
        </p:nvSpPr>
        <p:spPr bwMode="auto">
          <a:xfrm>
            <a:off x="2118101" y="100520"/>
            <a:ext cx="10073899" cy="507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noAutofit/>
          </a:bodyPr>
          <a:lstStyle>
            <a:lvl1pPr marL="90488" indent="-90488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itchFamily="34" charset="0"/>
              <a:buChar char=" "/>
              <a:defRPr sz="20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382588" indent="-182563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566738" indent="-182563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749300" indent="-182563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931863" indent="-182563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 eaLnBrk="1" hangingPunct="1">
              <a:buFont typeface="Calibri" pitchFamily="34" charset="0"/>
              <a:buNone/>
            </a:pPr>
            <a:r>
              <a:rPr lang="hu-HU" altLang="hu-H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legerősebb talajpusztító folyamat…</a:t>
            </a:r>
            <a:endParaRPr lang="hu-HU" altLang="hu-HU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églalap 3"/>
          <p:cNvSpPr/>
          <p:nvPr/>
        </p:nvSpPr>
        <p:spPr>
          <a:xfrm>
            <a:off x="402427" y="5704070"/>
            <a:ext cx="23711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 eaLnBrk="1" hangingPunct="1">
              <a:buNone/>
            </a:pPr>
            <a:r>
              <a:rPr lang="hu-HU" alt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(Forrás: KSH, FÖMI)</a:t>
            </a:r>
            <a:endParaRPr lang="hu-HU" alt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24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4721" y="1136432"/>
            <a:ext cx="3767919" cy="4964434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729" y="750655"/>
            <a:ext cx="4228895" cy="4966163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2212848" y="0"/>
            <a:ext cx="9784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dirty="0" smtClean="0"/>
              <a:t>A humuszképződés és lebomlás folyamatának sebessége</a:t>
            </a: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2460572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56616" y="871549"/>
            <a:ext cx="598017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dirty="0" smtClean="0"/>
              <a:t>Minimum 3-4 növény termesztése vetésforgóban</a:t>
            </a:r>
          </a:p>
          <a:p>
            <a:r>
              <a:rPr lang="hu-HU" sz="2000" dirty="0" smtClean="0"/>
              <a:t>A talajművelés során a talajbolygatás minimalizálása, a művelési időpont talajállapottól függő megválasztása</a:t>
            </a:r>
          </a:p>
          <a:p>
            <a:r>
              <a:rPr lang="hu-HU" sz="2000" dirty="0" smtClean="0"/>
              <a:t>Tarlómaradványok táblán tartása</a:t>
            </a:r>
          </a:p>
          <a:p>
            <a:r>
              <a:rPr lang="hu-HU" sz="2000" dirty="0" smtClean="0"/>
              <a:t>A talajfedést biztosító növénykultúrák termesztése (zöldtrágyázás)</a:t>
            </a:r>
          </a:p>
          <a:p>
            <a:r>
              <a:rPr lang="hu-HU" sz="2000" dirty="0" smtClean="0"/>
              <a:t>Évelők termesztése</a:t>
            </a:r>
          </a:p>
          <a:p>
            <a:r>
              <a:rPr lang="hu-HU" sz="2000" dirty="0" smtClean="0"/>
              <a:t>Szervestrágya felhasználás</a:t>
            </a:r>
          </a:p>
          <a:p>
            <a:r>
              <a:rPr lang="hu-HU" sz="2000" dirty="0" smtClean="0"/>
              <a:t>Sövények, fasorok létesítése és fenntartása</a:t>
            </a:r>
            <a:endParaRPr lang="hu-HU" sz="2000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3607" y="661715"/>
            <a:ext cx="4749556" cy="3142189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4118" y="3124834"/>
            <a:ext cx="3822225" cy="3404297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082" y="3941064"/>
            <a:ext cx="4203830" cy="2795032"/>
          </a:xfrm>
          <a:prstGeom prst="rect">
            <a:avLst/>
          </a:prstGeom>
        </p:spPr>
      </p:pic>
      <p:sp>
        <p:nvSpPr>
          <p:cNvPr id="7" name="Szövegdoboz 6"/>
          <p:cNvSpPr txBox="1"/>
          <p:nvPr/>
        </p:nvSpPr>
        <p:spPr>
          <a:xfrm>
            <a:off x="3419855" y="95133"/>
            <a:ext cx="63002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A humusztartalom fenntartása, növelése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1722527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ChangeArrowheads="1"/>
          </p:cNvSpPr>
          <p:nvPr/>
        </p:nvSpPr>
        <p:spPr bwMode="auto">
          <a:xfrm>
            <a:off x="3307029" y="-156732"/>
            <a:ext cx="59753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hu-HU" altLang="hu-HU" sz="3400" dirty="0">
                <a:latin typeface="Arial" panose="020B0604020202020204" pitchFamily="34" charset="0"/>
              </a:rPr>
              <a:t>A </a:t>
            </a:r>
            <a:r>
              <a:rPr lang="hu-HU" altLang="hu-HU" sz="3400" dirty="0" smtClean="0">
                <a:latin typeface="Arial" panose="020B0604020202020204" pitchFamily="34" charset="0"/>
              </a:rPr>
              <a:t>nitrogén körforgalom</a:t>
            </a:r>
            <a:endParaRPr lang="hu-HU" altLang="hu-HU" sz="3400" dirty="0">
              <a:latin typeface="Arial" panose="020B0604020202020204" pitchFamily="34" charset="0"/>
            </a:endParaRPr>
          </a:p>
        </p:txBody>
      </p:sp>
      <p:pic>
        <p:nvPicPr>
          <p:cNvPr id="66563" name="Picture 3" descr="Image9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5762" y="840046"/>
            <a:ext cx="9144000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9382618" y="5891299"/>
            <a:ext cx="25542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5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None/>
            </a:pPr>
            <a:r>
              <a:rPr lang="hu-HU" altLang="hu-HU" sz="1600" dirty="0">
                <a:cs typeface="Times New Roman" panose="02020603050405020304" pitchFamily="18" charset="0"/>
              </a:rPr>
              <a:t>Forrás: Németh (1995)</a:t>
            </a:r>
          </a:p>
        </p:txBody>
      </p:sp>
    </p:spTree>
    <p:extLst>
      <p:ext uri="{BB962C8B-B14F-4D97-AF65-F5344CB8AC3E}">
        <p14:creationId xmlns:p14="http://schemas.microsoft.com/office/powerpoint/2010/main" val="3714301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750" y="920456"/>
            <a:ext cx="10148270" cy="1621576"/>
          </a:xfrm>
          <a:prstGeom prst="rect">
            <a:avLst/>
          </a:prstGeom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1170" y="3212623"/>
            <a:ext cx="8512433" cy="2584673"/>
          </a:xfrm>
          <a:prstGeom prst="rect">
            <a:avLst/>
          </a:prstGeom>
        </p:spPr>
      </p:pic>
      <p:sp>
        <p:nvSpPr>
          <p:cNvPr id="4" name="Szövegdoboz 3"/>
          <p:cNvSpPr txBox="1"/>
          <p:nvPr/>
        </p:nvSpPr>
        <p:spPr>
          <a:xfrm>
            <a:off x="2532888" y="173736"/>
            <a:ext cx="9427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dirty="0" smtClean="0"/>
              <a:t>Az eltérő hatóanyag formák átalakulási folyamatai</a:t>
            </a:r>
            <a:endParaRPr lang="hu-HU" sz="2800" dirty="0"/>
          </a:p>
        </p:txBody>
      </p:sp>
      <p:sp>
        <p:nvSpPr>
          <p:cNvPr id="5" name="Szövegdoboz 4"/>
          <p:cNvSpPr txBox="1"/>
          <p:nvPr/>
        </p:nvSpPr>
        <p:spPr>
          <a:xfrm>
            <a:off x="1555556" y="2646495"/>
            <a:ext cx="9427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Az ammónia formájú nitrogén veszteségek lehetséges mértéke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327143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1145" y="996696"/>
            <a:ext cx="7967749" cy="4937760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2018269" y="996696"/>
            <a:ext cx="742229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u-HU" dirty="0" smtClean="0"/>
              <a:t>A talaj NH</a:t>
            </a:r>
            <a:r>
              <a:rPr lang="hu-HU" baseline="-25000" dirty="0" smtClean="0"/>
              <a:t>3</a:t>
            </a:r>
            <a:r>
              <a:rPr lang="hu-HU" dirty="0" smtClean="0"/>
              <a:t> tartalma a pH függvényében változik, mivel utóbbi hatással van a ammónium – ammónia átalakulásra</a:t>
            </a:r>
            <a:endParaRPr lang="hu-HU" dirty="0"/>
          </a:p>
        </p:txBody>
      </p:sp>
      <p:sp>
        <p:nvSpPr>
          <p:cNvPr id="4" name="Szövegdoboz 3"/>
          <p:cNvSpPr txBox="1"/>
          <p:nvPr/>
        </p:nvSpPr>
        <p:spPr>
          <a:xfrm>
            <a:off x="1762897" y="4788979"/>
            <a:ext cx="82296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u-HU" dirty="0" smtClean="0"/>
              <a:t>6,5 pH érték alatt van nem található a talajban ammónia, így nem kell gáz formában távozó nitrogén veszteséggel számolni</a:t>
            </a:r>
          </a:p>
          <a:p>
            <a:r>
              <a:rPr lang="hu-HU" dirty="0" smtClean="0"/>
              <a:t>6,5 pH érték felett növekedésnek indul az ammónia koncentráció, fokozódik a gázformájú nitrogén veszteség </a:t>
            </a:r>
            <a:endParaRPr lang="hu-HU" dirty="0"/>
          </a:p>
        </p:txBody>
      </p:sp>
      <p:sp>
        <p:nvSpPr>
          <p:cNvPr id="5" name="Szövegdoboz 4"/>
          <p:cNvSpPr txBox="1"/>
          <p:nvPr/>
        </p:nvSpPr>
        <p:spPr>
          <a:xfrm>
            <a:off x="2876550" y="104775"/>
            <a:ext cx="8467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A pH és az ammónia veszteség közötti összefüggés</a:t>
            </a:r>
            <a:endParaRPr lang="hu-HU" sz="2400" dirty="0"/>
          </a:p>
        </p:txBody>
      </p:sp>
      <p:sp>
        <p:nvSpPr>
          <p:cNvPr id="6" name="Szövegdoboz 5"/>
          <p:cNvSpPr txBox="1"/>
          <p:nvPr/>
        </p:nvSpPr>
        <p:spPr>
          <a:xfrm rot="16200000">
            <a:off x="1763988" y="3107662"/>
            <a:ext cx="222512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u-HU" sz="1200" dirty="0" smtClean="0"/>
              <a:t>NH4: NH3 előfordulás (%)</a:t>
            </a:r>
            <a:endParaRPr lang="hu-HU" sz="1200" dirty="0"/>
          </a:p>
        </p:txBody>
      </p:sp>
      <p:sp>
        <p:nvSpPr>
          <p:cNvPr id="7" name="Szövegdoboz 6"/>
          <p:cNvSpPr txBox="1"/>
          <p:nvPr/>
        </p:nvSpPr>
        <p:spPr>
          <a:xfrm>
            <a:off x="4579230" y="4511980"/>
            <a:ext cx="388826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u-HU" sz="1200" dirty="0" smtClean="0"/>
              <a:t>                   			                   talaj pH</a:t>
            </a:r>
            <a:endParaRPr lang="hu-HU" sz="1200" dirty="0"/>
          </a:p>
        </p:txBody>
      </p:sp>
    </p:spTree>
    <p:extLst>
      <p:ext uri="{BB962C8B-B14F-4D97-AF65-F5344CB8AC3E}">
        <p14:creationId xmlns:p14="http://schemas.microsoft.com/office/powerpoint/2010/main" val="301255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7101" y="0"/>
            <a:ext cx="8699396" cy="6146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14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256794" y="1028447"/>
            <a:ext cx="7753350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hu-HU" altLang="hu-HU" sz="2000" b="1" dirty="0">
                <a:latin typeface="Arial" panose="020B0604020202020204" pitchFamily="34" charset="0"/>
              </a:rPr>
              <a:t>2. A talaj kémhatása</a:t>
            </a:r>
            <a:r>
              <a:rPr lang="hu-HU" altLang="hu-HU" sz="2000" dirty="0">
                <a:latin typeface="Arial" panose="020B0604020202020204" pitchFamily="34" charset="0"/>
              </a:rPr>
              <a:t> (savanyú vagy lúgos): a mésztartalom szabályozza</a:t>
            </a:r>
          </a:p>
          <a:p>
            <a:pPr algn="l" eaLnBrk="1" hangingPunct="1"/>
            <a:r>
              <a:rPr lang="hu-HU" altLang="hu-HU" sz="2000" dirty="0">
                <a:latin typeface="Arial" panose="020B0604020202020204" pitchFamily="34" charset="0"/>
              </a:rPr>
              <a:t>	- tápanyagok </a:t>
            </a:r>
            <a:r>
              <a:rPr lang="hu-HU" altLang="hu-HU" sz="2000" dirty="0" smtClean="0">
                <a:latin typeface="Arial" panose="020B0604020202020204" pitchFamily="34" charset="0"/>
              </a:rPr>
              <a:t>felvehetőségének változása</a:t>
            </a:r>
          </a:p>
          <a:p>
            <a:pPr algn="l" eaLnBrk="1" hangingPunct="1"/>
            <a:r>
              <a:rPr lang="hu-HU" altLang="hu-HU" sz="2000" dirty="0">
                <a:latin typeface="Arial" panose="020B0604020202020204" pitchFamily="34" charset="0"/>
              </a:rPr>
              <a:t>	</a:t>
            </a:r>
            <a:r>
              <a:rPr lang="hu-HU" altLang="hu-HU" sz="2000" dirty="0" smtClean="0">
                <a:latin typeface="Arial" panose="020B0604020202020204" pitchFamily="34" charset="0"/>
              </a:rPr>
              <a:t>- </a:t>
            </a:r>
            <a:r>
              <a:rPr lang="hu-HU" altLang="hu-HU" sz="2000" dirty="0" err="1">
                <a:latin typeface="Arial" panose="020B0604020202020204" pitchFamily="34" charset="0"/>
              </a:rPr>
              <a:t>talajbiokémiai</a:t>
            </a:r>
            <a:r>
              <a:rPr lang="hu-HU" altLang="hu-HU" sz="2000" dirty="0">
                <a:latin typeface="Arial" panose="020B0604020202020204" pitchFamily="34" charset="0"/>
              </a:rPr>
              <a:t> küszöbérték 5,</a:t>
            </a:r>
            <a:r>
              <a:rPr lang="hu-HU" altLang="hu-HU" sz="2000" dirty="0" err="1">
                <a:latin typeface="Arial" panose="020B0604020202020204" pitchFamily="34" charset="0"/>
              </a:rPr>
              <a:t>5</a:t>
            </a:r>
            <a:r>
              <a:rPr lang="hu-HU" altLang="hu-HU" sz="2000" dirty="0">
                <a:latin typeface="Arial" panose="020B0604020202020204" pitchFamily="34" charset="0"/>
              </a:rPr>
              <a:t> pH körüli</a:t>
            </a:r>
          </a:p>
          <a:p>
            <a:pPr algn="l" eaLnBrk="1" hangingPunct="1"/>
            <a:endParaRPr lang="hu-HU" altLang="hu-HU" sz="2000" dirty="0" smtClean="0">
              <a:latin typeface="Arial" panose="020B0604020202020204" pitchFamily="34" charset="0"/>
            </a:endParaRPr>
          </a:p>
          <a:p>
            <a:pPr algn="l" eaLnBrk="1" hangingPunct="1"/>
            <a:r>
              <a:rPr lang="hu-HU" altLang="hu-HU" sz="2000" dirty="0" smtClean="0">
                <a:latin typeface="Arial" panose="020B0604020202020204" pitchFamily="34" charset="0"/>
              </a:rPr>
              <a:t>A savanyúság káros hatásai:</a:t>
            </a:r>
          </a:p>
          <a:p>
            <a:pPr algn="l" eaLnBrk="1" hangingPunct="1"/>
            <a:r>
              <a:rPr lang="hu-HU" altLang="hu-HU" sz="2000" dirty="0">
                <a:latin typeface="Arial" panose="020B0604020202020204" pitchFamily="34" charset="0"/>
              </a:rPr>
              <a:t>	- </a:t>
            </a:r>
            <a:r>
              <a:rPr lang="hu-HU" altLang="hu-HU" sz="2000" dirty="0" smtClean="0">
                <a:latin typeface="Arial" panose="020B0604020202020204" pitchFamily="34" charset="0"/>
              </a:rPr>
              <a:t>tömődött talajszerkezet, kedvezőtlen víz és</a:t>
            </a:r>
          </a:p>
          <a:p>
            <a:pPr algn="l" eaLnBrk="1" hangingPunct="1"/>
            <a:r>
              <a:rPr lang="hu-HU" altLang="hu-HU" sz="2000" dirty="0">
                <a:latin typeface="Arial" panose="020B0604020202020204" pitchFamily="34" charset="0"/>
              </a:rPr>
              <a:t>	</a:t>
            </a:r>
            <a:r>
              <a:rPr lang="hu-HU" altLang="hu-HU" sz="2000" dirty="0" smtClean="0">
                <a:latin typeface="Arial" panose="020B0604020202020204" pitchFamily="34" charset="0"/>
              </a:rPr>
              <a:t>   levegőgazdálkodás</a:t>
            </a:r>
          </a:p>
          <a:p>
            <a:pPr algn="l" eaLnBrk="1" hangingPunct="1"/>
            <a:r>
              <a:rPr lang="hu-HU" altLang="hu-HU" sz="2000" dirty="0">
                <a:latin typeface="Arial" panose="020B0604020202020204" pitchFamily="34" charset="0"/>
              </a:rPr>
              <a:t>	</a:t>
            </a:r>
            <a:r>
              <a:rPr lang="hu-HU" altLang="hu-HU" sz="2000" dirty="0" smtClean="0">
                <a:latin typeface="Arial" panose="020B0604020202020204" pitchFamily="34" charset="0"/>
              </a:rPr>
              <a:t>- növekvő </a:t>
            </a:r>
            <a:r>
              <a:rPr lang="hu-HU" altLang="hu-HU" sz="2000" dirty="0" err="1" smtClean="0">
                <a:latin typeface="Arial" panose="020B0604020202020204" pitchFamily="34" charset="0"/>
              </a:rPr>
              <a:t>Fe</a:t>
            </a:r>
            <a:r>
              <a:rPr lang="hu-HU" altLang="hu-HU" sz="2000" dirty="0">
                <a:latin typeface="Arial" panose="020B0604020202020204" pitchFamily="34" charset="0"/>
              </a:rPr>
              <a:t>, </a:t>
            </a:r>
            <a:r>
              <a:rPr lang="hu-HU" altLang="hu-HU" sz="2000" dirty="0" err="1">
                <a:latin typeface="Arial" panose="020B0604020202020204" pitchFamily="34" charset="0"/>
              </a:rPr>
              <a:t>Al</a:t>
            </a:r>
            <a:r>
              <a:rPr lang="hu-HU" altLang="hu-HU" sz="2000" dirty="0">
                <a:latin typeface="Arial" panose="020B0604020202020204" pitchFamily="34" charset="0"/>
              </a:rPr>
              <a:t> </a:t>
            </a:r>
            <a:r>
              <a:rPr lang="hu-HU" altLang="hu-HU" sz="2000" dirty="0" smtClean="0">
                <a:latin typeface="Arial" panose="020B0604020202020204" pitchFamily="34" charset="0"/>
              </a:rPr>
              <a:t>toxicitás</a:t>
            </a:r>
          </a:p>
          <a:p>
            <a:pPr algn="l" eaLnBrk="1" hangingPunct="1"/>
            <a:r>
              <a:rPr lang="hu-HU" altLang="hu-HU" sz="2000" dirty="0" smtClean="0">
                <a:latin typeface="Arial" panose="020B0604020202020204" pitchFamily="34" charset="0"/>
              </a:rPr>
              <a:t>	- csökkenő biológiai aktivitás</a:t>
            </a:r>
            <a:endParaRPr lang="hu-HU" altLang="hu-HU" sz="2000" dirty="0">
              <a:latin typeface="Arial" panose="020B0604020202020204" pitchFamily="34" charset="0"/>
            </a:endParaRPr>
          </a:p>
          <a:p>
            <a:pPr algn="l" eaLnBrk="1" hangingPunct="1"/>
            <a:endParaRPr lang="hu-HU" altLang="hu-HU" sz="2000" dirty="0">
              <a:latin typeface="Arial" panose="020B0604020202020204" pitchFamily="34" charset="0"/>
            </a:endParaRPr>
          </a:p>
          <a:p>
            <a:pPr algn="l" eaLnBrk="1" hangingPunct="1"/>
            <a:endParaRPr lang="hu-HU" altLang="hu-HU" sz="2000" dirty="0">
              <a:latin typeface="Arial" panose="020B0604020202020204" pitchFamily="34" charset="0"/>
            </a:endParaRPr>
          </a:p>
        </p:txBody>
      </p:sp>
      <p:pic>
        <p:nvPicPr>
          <p:cNvPr id="39941" name="Picture 5" descr="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9673" y="1543876"/>
            <a:ext cx="5346394" cy="4393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117124" y="64935"/>
            <a:ext cx="932523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sz="2000" b="1" dirty="0" smtClean="0">
                <a:latin typeface="Arial" panose="020B0604020202020204" pitchFamily="34" charset="0"/>
              </a:rPr>
              <a:t>A tápanyagok </a:t>
            </a:r>
            <a:r>
              <a:rPr lang="hu-HU" altLang="hu-HU" sz="2000" b="1" dirty="0">
                <a:latin typeface="Arial" panose="020B0604020202020204" pitchFamily="34" charset="0"/>
              </a:rPr>
              <a:t>felvehetőségét, hasznosítását befolyásoló tényezők</a:t>
            </a:r>
          </a:p>
        </p:txBody>
      </p:sp>
    </p:spTree>
    <p:extLst>
      <p:ext uri="{BB962C8B-B14F-4D97-AF65-F5344CB8AC3E}">
        <p14:creationId xmlns:p14="http://schemas.microsoft.com/office/powerpoint/2010/main" val="412670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5875" y="816610"/>
            <a:ext cx="6937849" cy="5864860"/>
          </a:xfrm>
          <a:prstGeom prst="rect">
            <a:avLst/>
          </a:prstGeom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978" y="643623"/>
            <a:ext cx="2923141" cy="6037847"/>
          </a:xfrm>
          <a:prstGeom prst="rect">
            <a:avLst/>
          </a:prstGeom>
        </p:spPr>
      </p:pic>
      <p:sp>
        <p:nvSpPr>
          <p:cNvPr id="4" name="Szövegdoboz 3"/>
          <p:cNvSpPr txBox="1"/>
          <p:nvPr/>
        </p:nvSpPr>
        <p:spPr>
          <a:xfrm>
            <a:off x="4032504" y="109728"/>
            <a:ext cx="55869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OMTK kísérleti helyszínek talajai</a:t>
            </a:r>
            <a:endParaRPr lang="hu-HU" sz="2400" dirty="0"/>
          </a:p>
        </p:txBody>
      </p:sp>
      <p:sp>
        <p:nvSpPr>
          <p:cNvPr id="5" name="Szövegdoboz 4"/>
          <p:cNvSpPr txBox="1"/>
          <p:nvPr/>
        </p:nvSpPr>
        <p:spPr>
          <a:xfrm>
            <a:off x="916385" y="5971954"/>
            <a:ext cx="26837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>
                <a:solidFill>
                  <a:schemeClr val="bg1"/>
                </a:solidFill>
              </a:rPr>
              <a:t>Iregszemcse</a:t>
            </a:r>
            <a:endParaRPr lang="hu-HU" sz="2400" dirty="0">
              <a:solidFill>
                <a:schemeClr val="bg1"/>
              </a:solidFill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5058005" y="5971953"/>
            <a:ext cx="2404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>
                <a:solidFill>
                  <a:schemeClr val="bg1"/>
                </a:solidFill>
              </a:rPr>
              <a:t>Bicsérd</a:t>
            </a:r>
            <a:endParaRPr lang="hu-HU" sz="2400" dirty="0">
              <a:solidFill>
                <a:schemeClr val="bg1"/>
              </a:solidFill>
            </a:endParaRPr>
          </a:p>
        </p:txBody>
      </p:sp>
      <p:sp>
        <p:nvSpPr>
          <p:cNvPr id="7" name="Szövegdoboz 6"/>
          <p:cNvSpPr txBox="1"/>
          <p:nvPr/>
        </p:nvSpPr>
        <p:spPr>
          <a:xfrm>
            <a:off x="9270191" y="5971954"/>
            <a:ext cx="1748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>
                <a:solidFill>
                  <a:schemeClr val="bg1"/>
                </a:solidFill>
              </a:rPr>
              <a:t>Keszthely</a:t>
            </a:r>
            <a:endParaRPr lang="hu-H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151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2710249" y="82378"/>
            <a:ext cx="8377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A </a:t>
            </a:r>
            <a:r>
              <a:rPr lang="hu-HU" sz="2400" dirty="0"/>
              <a:t>dél-dunántúli talajok </a:t>
            </a:r>
            <a:r>
              <a:rPr lang="hu-HU" sz="2400" dirty="0" smtClean="0"/>
              <a:t>pH értéke</a:t>
            </a:r>
            <a:endParaRPr lang="hu-HU" sz="2400" dirty="0"/>
          </a:p>
        </p:txBody>
      </p:sp>
      <p:sp>
        <p:nvSpPr>
          <p:cNvPr id="6" name="Szövegdoboz 5"/>
          <p:cNvSpPr txBox="1"/>
          <p:nvPr/>
        </p:nvSpPr>
        <p:spPr>
          <a:xfrm>
            <a:off x="79589" y="5619430"/>
            <a:ext cx="1304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/>
              <a:t>Forrás</a:t>
            </a:r>
            <a:r>
              <a:rPr lang="hu-HU" sz="1000" dirty="0" smtClean="0"/>
              <a:t>:</a:t>
            </a:r>
          </a:p>
          <a:p>
            <a:r>
              <a:rPr lang="hu-HU" sz="1000" dirty="0" smtClean="0"/>
              <a:t> </a:t>
            </a:r>
            <a:r>
              <a:rPr lang="hu-HU" sz="1000" dirty="0"/>
              <a:t>http://dosoremi.hu/</a:t>
            </a: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3957" y="624024"/>
            <a:ext cx="10875448" cy="6233976"/>
          </a:xfrm>
          <a:prstGeom prst="rect">
            <a:avLst/>
          </a:prstGeom>
        </p:spPr>
      </p:pic>
      <p:pic>
        <p:nvPicPr>
          <p:cNvPr id="2" name="Kép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83540" y="4720410"/>
            <a:ext cx="2733675" cy="155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7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252" y="0"/>
            <a:ext cx="9177495" cy="6858000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10684747" y="5410200"/>
            <a:ext cx="1202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 smtClean="0"/>
              <a:t>Forrás: Blaskó Lajos</a:t>
            </a:r>
            <a:endParaRPr lang="hu-HU" sz="1400" dirty="0"/>
          </a:p>
        </p:txBody>
      </p:sp>
    </p:spTree>
    <p:extLst>
      <p:ext uri="{BB962C8B-B14F-4D97-AF65-F5344CB8AC3E}">
        <p14:creationId xmlns:p14="http://schemas.microsoft.com/office/powerpoint/2010/main" val="406154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3774" y="0"/>
            <a:ext cx="8380973" cy="6212574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10684747" y="5410200"/>
            <a:ext cx="1202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 smtClean="0"/>
              <a:t>Forrás: Blaskó Lajos</a:t>
            </a:r>
            <a:endParaRPr lang="hu-HU" sz="1400" dirty="0"/>
          </a:p>
        </p:txBody>
      </p:sp>
    </p:spTree>
    <p:extLst>
      <p:ext uri="{BB962C8B-B14F-4D97-AF65-F5344CB8AC3E}">
        <p14:creationId xmlns:p14="http://schemas.microsoft.com/office/powerpoint/2010/main" val="37324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1232" y="0"/>
            <a:ext cx="9149535" cy="6858000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10684747" y="5410200"/>
            <a:ext cx="1202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 smtClean="0"/>
              <a:t>Forrás: Blaskó Lajos</a:t>
            </a:r>
            <a:endParaRPr lang="hu-HU" sz="1400" dirty="0"/>
          </a:p>
        </p:txBody>
      </p:sp>
    </p:spTree>
    <p:extLst>
      <p:ext uri="{BB962C8B-B14F-4D97-AF65-F5344CB8AC3E}">
        <p14:creationId xmlns:p14="http://schemas.microsoft.com/office/powerpoint/2010/main" val="393962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4333103" y="0"/>
            <a:ext cx="57170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Meszező anyagokkal végzett talajjavítás</a:t>
            </a:r>
            <a:endParaRPr lang="hu-HU" sz="2400" dirty="0"/>
          </a:p>
        </p:txBody>
      </p:sp>
      <p:sp>
        <p:nvSpPr>
          <p:cNvPr id="3" name="Téglalap 2"/>
          <p:cNvSpPr/>
          <p:nvPr/>
        </p:nvSpPr>
        <p:spPr>
          <a:xfrm>
            <a:off x="239690" y="994910"/>
            <a:ext cx="534325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000" b="1" i="1" dirty="0"/>
              <a:t>A meszezés hatása a talaj </a:t>
            </a:r>
            <a:r>
              <a:rPr lang="hu-HU" sz="2000" b="1" i="1" dirty="0" smtClean="0"/>
              <a:t>tulajdonságaira.</a:t>
            </a:r>
          </a:p>
          <a:p>
            <a:r>
              <a:rPr lang="hu-HU" sz="2000" b="1" i="1" dirty="0" smtClean="0"/>
              <a:t> </a:t>
            </a:r>
            <a:endParaRPr lang="hu-HU" sz="2000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477434" y="1818089"/>
            <a:ext cx="10039928" cy="4093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u-HU" altLang="hu-H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csökken a talaj aktuális és potenciális savanyúsága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u-HU" altLang="hu-H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csökken az oldatban lévő Al</a:t>
            </a:r>
            <a:r>
              <a:rPr kumimoji="0" lang="hu-HU" altLang="hu-HU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3+ </a:t>
            </a:r>
            <a:r>
              <a:rPr kumimoji="0" lang="hu-HU" altLang="hu-H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és Mn</a:t>
            </a:r>
            <a:r>
              <a:rPr kumimoji="0" lang="hu-HU" altLang="hu-HU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2+ </a:t>
            </a:r>
            <a:r>
              <a:rPr kumimoji="0" lang="hu-HU" altLang="hu-H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mennyisége (toxikus hatásuk megszűnik),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u-HU" altLang="hu-H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ugyanakkor csökken a legtöbb mikroelem (pl. B, </a:t>
            </a:r>
            <a:r>
              <a:rPr kumimoji="0" lang="hu-HU" altLang="hu-H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Cu</a:t>
            </a:r>
            <a:r>
              <a:rPr kumimoji="0" lang="hu-HU" altLang="hu-H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</a:t>
            </a:r>
            <a:r>
              <a:rPr kumimoji="0" lang="hu-HU" altLang="hu-H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Zn</a:t>
            </a:r>
            <a:r>
              <a:rPr kumimoji="0" lang="hu-HU" altLang="hu-H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) felvehetősége is.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u-HU" altLang="hu-H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nő az adszorbeált </a:t>
            </a:r>
            <a:r>
              <a:rPr kumimoji="0" lang="hu-HU" altLang="hu-H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Ca-ionok</a:t>
            </a:r>
            <a:r>
              <a:rPr kumimoji="0" lang="hu-HU" altLang="hu-H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részaránya, azaz </a:t>
            </a:r>
            <a:r>
              <a:rPr kumimoji="0" lang="hu-HU" altLang="hu-H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csökken a talaj </a:t>
            </a:r>
            <a:r>
              <a:rPr kumimoji="0" lang="hu-HU" altLang="hu-HU" sz="2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telítetlensége</a:t>
            </a:r>
            <a:r>
              <a:rPr kumimoji="0" lang="hu-HU" altLang="hu-H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000" i="1" dirty="0"/>
              <a:t>javul a talaj szerkezete, </a:t>
            </a:r>
            <a:r>
              <a:rPr lang="hu-HU" sz="2000" dirty="0"/>
              <a:t>levegő- és vízgazdálkodása,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000" dirty="0"/>
              <a:t>jobb lesz a </a:t>
            </a:r>
            <a:r>
              <a:rPr lang="hu-HU" sz="2000" i="1" dirty="0"/>
              <a:t>szerves anyag minősége</a:t>
            </a:r>
            <a:r>
              <a:rPr lang="hu-HU" sz="2000" dirty="0"/>
              <a:t>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000" i="1" dirty="0"/>
              <a:t>csökken </a:t>
            </a:r>
            <a:r>
              <a:rPr lang="hu-HU" sz="2000" dirty="0"/>
              <a:t>a talaj </a:t>
            </a:r>
            <a:r>
              <a:rPr lang="hu-HU" sz="2000" i="1" dirty="0"/>
              <a:t>cserepesedési hajlama </a:t>
            </a:r>
            <a:r>
              <a:rPr lang="hu-HU" sz="2000" dirty="0"/>
              <a:t>és a </a:t>
            </a:r>
            <a:r>
              <a:rPr lang="hu-HU" sz="2000" dirty="0" err="1"/>
              <a:t>művelőeszközökkel</a:t>
            </a:r>
            <a:r>
              <a:rPr lang="hu-HU" sz="2000" dirty="0"/>
              <a:t> szembeni ellenállása,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000" dirty="0" smtClean="0"/>
              <a:t>nő </a:t>
            </a:r>
            <a:r>
              <a:rPr lang="hu-HU" sz="2000" dirty="0"/>
              <a:t>a mikroorganizmusok mennyisége, s </a:t>
            </a:r>
            <a:r>
              <a:rPr lang="hu-HU" sz="2000" i="1" dirty="0"/>
              <a:t>élénkebb lesz a talajélet.</a:t>
            </a:r>
            <a:endParaRPr lang="hu-HU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hu-HU" sz="2000" dirty="0" smtClean="0"/>
              <a:t>összhatásként </a:t>
            </a:r>
            <a:r>
              <a:rPr lang="hu-HU" sz="2000" dirty="0"/>
              <a:t>megváltozik a talaj tápanyagforgalma: </a:t>
            </a:r>
            <a:r>
              <a:rPr lang="hu-HU" sz="2000" i="1" dirty="0"/>
              <a:t>intenzívebbé válik a nitrifikáció</a:t>
            </a:r>
            <a:r>
              <a:rPr lang="hu-HU" sz="2000" i="1" dirty="0" smtClean="0"/>
              <a:t>,</a:t>
            </a:r>
          </a:p>
          <a:p>
            <a:r>
              <a:rPr lang="hu-HU" sz="2000" i="1" dirty="0" smtClean="0"/>
              <a:t> </a:t>
            </a:r>
            <a:r>
              <a:rPr lang="hu-HU" sz="2000" dirty="0"/>
              <a:t>fokozódik a tápanyagok feltáródása, és </a:t>
            </a:r>
            <a:r>
              <a:rPr lang="hu-HU" sz="2000" i="1" dirty="0"/>
              <a:t>jobb lesz a </a:t>
            </a:r>
            <a:r>
              <a:rPr lang="hu-HU" sz="2000" i="1" dirty="0" smtClean="0"/>
              <a:t>műtrágya-hasznosulás</a:t>
            </a:r>
          </a:p>
          <a:p>
            <a:endParaRPr kumimoji="0" lang="hu-HU" altLang="hu-HU" sz="20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r>
              <a:rPr lang="hu-HU" altLang="hu-HU" sz="2000" i="1" dirty="0" smtClean="0">
                <a:latin typeface="Arial" panose="020B0604020202020204" pitchFamily="34" charset="0"/>
              </a:rPr>
              <a:t>Dózisa:  2-8 t/ha</a:t>
            </a:r>
          </a:p>
          <a:p>
            <a:r>
              <a:rPr kumimoji="0" lang="hu-HU" altLang="hu-H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Tartamhatása:</a:t>
            </a:r>
            <a:r>
              <a:rPr kumimoji="0" lang="hu-HU" altLang="hu-HU" sz="20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6-10 év</a:t>
            </a:r>
            <a:endParaRPr kumimoji="0" lang="hu-HU" altLang="hu-H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397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9495" y="0"/>
            <a:ext cx="9133010" cy="6858000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10684747" y="5410200"/>
            <a:ext cx="1202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 smtClean="0"/>
              <a:t>Forrás: Blaskó Lajos</a:t>
            </a:r>
            <a:endParaRPr lang="hu-HU" sz="1400" dirty="0"/>
          </a:p>
        </p:txBody>
      </p:sp>
    </p:spTree>
    <p:extLst>
      <p:ext uri="{BB962C8B-B14F-4D97-AF65-F5344CB8AC3E}">
        <p14:creationId xmlns:p14="http://schemas.microsoft.com/office/powerpoint/2010/main" val="3883293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950208" y="0"/>
            <a:ext cx="76117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Fenntartó meszezés (mésztrágyázás)</a:t>
            </a:r>
            <a:endParaRPr lang="hu-HU" sz="2400" dirty="0"/>
          </a:p>
        </p:txBody>
      </p:sp>
      <p:sp>
        <p:nvSpPr>
          <p:cNvPr id="3" name="Szövegdoboz 2"/>
          <p:cNvSpPr txBox="1"/>
          <p:nvPr/>
        </p:nvSpPr>
        <p:spPr>
          <a:xfrm>
            <a:off x="777240" y="1197864"/>
            <a:ext cx="86410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A 2 t/ha alatti dózisú meszezést mésztrágyázásnak nevezzük	</a:t>
            </a:r>
          </a:p>
          <a:p>
            <a:endParaRPr lang="hu-HU" dirty="0"/>
          </a:p>
          <a:p>
            <a:r>
              <a:rPr lang="hu-HU" dirty="0" smtClean="0"/>
              <a:t>Célja a nagy mértékű talajsavanyúság kialakulásának megelőzése, a </a:t>
            </a:r>
            <a:r>
              <a:rPr lang="hu-HU" dirty="0" err="1" smtClean="0"/>
              <a:t>Ca</a:t>
            </a:r>
            <a:r>
              <a:rPr lang="hu-HU" dirty="0" smtClean="0"/>
              <a:t> hiány csökkentése</a:t>
            </a:r>
          </a:p>
          <a:p>
            <a:endParaRPr lang="hu-HU" dirty="0" smtClean="0"/>
          </a:p>
          <a:p>
            <a:r>
              <a:rPr lang="hu-HU" dirty="0"/>
              <a:t>A nagyobb műtrágyaadagok valamennyi </a:t>
            </a:r>
            <a:r>
              <a:rPr lang="hu-HU" dirty="0" err="1"/>
              <a:t>karbonátmentes</a:t>
            </a:r>
            <a:r>
              <a:rPr lang="hu-HU" dirty="0"/>
              <a:t> talajon szükségessé teszik a műtrágyák savanyító hatásának ellensúlyozását mésztrágyázással.</a:t>
            </a:r>
            <a:endParaRPr lang="hu-HU" dirty="0" smtClean="0"/>
          </a:p>
          <a:p>
            <a:endParaRPr lang="hu-HU" dirty="0"/>
          </a:p>
        </p:txBody>
      </p:sp>
      <p:sp>
        <p:nvSpPr>
          <p:cNvPr id="4" name="Téglalap 3"/>
          <p:cNvSpPr/>
          <p:nvPr/>
        </p:nvSpPr>
        <p:spPr>
          <a:xfrm>
            <a:off x="777240" y="3246780"/>
            <a:ext cx="95463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>
                <a:latin typeface="Arial" panose="020B0604020202020204" pitchFamily="34" charset="0"/>
              </a:rPr>
              <a:t> A javítóanyag mennyiségének kiszámítása tapasztalati képlet alapján történik, a talaj </a:t>
            </a:r>
            <a:r>
              <a:rPr lang="hu-HU" dirty="0" err="1">
                <a:latin typeface="Arial" panose="020B0604020202020204" pitchFamily="34" charset="0"/>
              </a:rPr>
              <a:t>hidrolitos</a:t>
            </a:r>
            <a:r>
              <a:rPr lang="hu-HU" dirty="0">
                <a:latin typeface="Arial" panose="020B0604020202020204" pitchFamily="34" charset="0"/>
              </a:rPr>
              <a:t> </a:t>
            </a:r>
            <a:r>
              <a:rPr lang="hu-HU" dirty="0" err="1">
                <a:latin typeface="Arial" panose="020B0604020202020204" pitchFamily="34" charset="0"/>
              </a:rPr>
              <a:t>aciditása</a:t>
            </a:r>
            <a:r>
              <a:rPr lang="hu-HU" dirty="0">
                <a:latin typeface="Arial" panose="020B0604020202020204" pitchFamily="34" charset="0"/>
              </a:rPr>
              <a:t> és Arany-féle kötöttségi száma alapján </a:t>
            </a:r>
          </a:p>
          <a:p>
            <a:endParaRPr lang="hu-HU" dirty="0" smtClean="0">
              <a:latin typeface="Arial" panose="020B0604020202020204" pitchFamily="34" charset="0"/>
            </a:endParaRPr>
          </a:p>
          <a:p>
            <a:r>
              <a:rPr lang="hu-HU" dirty="0" smtClean="0">
                <a:latin typeface="Arial" panose="020B0604020202020204" pitchFamily="34" charset="0"/>
              </a:rPr>
              <a:t>CaCO</a:t>
            </a:r>
            <a:r>
              <a:rPr lang="hu-HU" baseline="-25000" dirty="0" smtClean="0">
                <a:latin typeface="Arial" panose="020B0604020202020204" pitchFamily="34" charset="0"/>
              </a:rPr>
              <a:t>3</a:t>
            </a:r>
            <a:r>
              <a:rPr lang="hu-HU" dirty="0" smtClean="0">
                <a:latin typeface="Arial" panose="020B0604020202020204" pitchFamily="34" charset="0"/>
              </a:rPr>
              <a:t>t/ha </a:t>
            </a:r>
            <a:r>
              <a:rPr lang="hu-HU" dirty="0">
                <a:latin typeface="Arial" panose="020B0604020202020204" pitchFamily="34" charset="0"/>
              </a:rPr>
              <a:t>= y</a:t>
            </a:r>
            <a:r>
              <a:rPr lang="hu-HU" baseline="-25000" dirty="0">
                <a:latin typeface="Arial" panose="020B0604020202020204" pitchFamily="34" charset="0"/>
              </a:rPr>
              <a:t>1</a:t>
            </a:r>
            <a:r>
              <a:rPr lang="hu-HU" dirty="0">
                <a:latin typeface="Arial" panose="020B0604020202020204" pitchFamily="34" charset="0"/>
              </a:rPr>
              <a:t>* 0,1 </a:t>
            </a:r>
            <a:r>
              <a:rPr lang="hu-HU" dirty="0" smtClean="0">
                <a:latin typeface="Arial" panose="020B0604020202020204" pitchFamily="34" charset="0"/>
              </a:rPr>
              <a:t>KA*1,73</a:t>
            </a:r>
          </a:p>
          <a:p>
            <a:endParaRPr lang="hu-HU" dirty="0" smtClean="0">
              <a:latin typeface="Arial" panose="020B0604020202020204" pitchFamily="34" charset="0"/>
            </a:endParaRPr>
          </a:p>
          <a:p>
            <a:r>
              <a:rPr lang="hu-HU" dirty="0" smtClean="0">
                <a:latin typeface="Arial" panose="020B0604020202020204" pitchFamily="34" charset="0"/>
              </a:rPr>
              <a:t>y</a:t>
            </a:r>
            <a:r>
              <a:rPr lang="hu-HU" baseline="-25000" dirty="0" smtClean="0">
                <a:latin typeface="Arial" panose="020B0604020202020204" pitchFamily="34" charset="0"/>
              </a:rPr>
              <a:t>1</a:t>
            </a:r>
            <a:r>
              <a:rPr lang="hu-HU" dirty="0">
                <a:latin typeface="Arial" panose="020B0604020202020204" pitchFamily="34" charset="0"/>
              </a:rPr>
              <a:t>= </a:t>
            </a:r>
            <a:r>
              <a:rPr lang="hu-HU" dirty="0" err="1">
                <a:latin typeface="Arial" panose="020B0604020202020204" pitchFamily="34" charset="0"/>
              </a:rPr>
              <a:t>hidrolitos</a:t>
            </a:r>
            <a:r>
              <a:rPr lang="hu-HU" dirty="0">
                <a:latin typeface="Arial" panose="020B0604020202020204" pitchFamily="34" charset="0"/>
              </a:rPr>
              <a:t> </a:t>
            </a:r>
            <a:r>
              <a:rPr lang="hu-HU" dirty="0" err="1" smtClean="0">
                <a:latin typeface="Arial" panose="020B0604020202020204" pitchFamily="34" charset="0"/>
              </a:rPr>
              <a:t>aciditás</a:t>
            </a:r>
            <a:endParaRPr lang="hu-HU" dirty="0" smtClean="0">
              <a:latin typeface="Arial" panose="020B0604020202020204" pitchFamily="34" charset="0"/>
            </a:endParaRPr>
          </a:p>
          <a:p>
            <a:r>
              <a:rPr lang="hu-HU" dirty="0" smtClean="0">
                <a:latin typeface="Arial" panose="020B0604020202020204" pitchFamily="34" charset="0"/>
              </a:rPr>
              <a:t>KA </a:t>
            </a:r>
            <a:r>
              <a:rPr lang="hu-HU" dirty="0">
                <a:latin typeface="Arial" panose="020B0604020202020204" pitchFamily="34" charset="0"/>
              </a:rPr>
              <a:t>= Arany-féle kötöttségi </a:t>
            </a:r>
            <a:r>
              <a:rPr lang="hu-HU" dirty="0" smtClean="0">
                <a:latin typeface="Arial" panose="020B0604020202020204" pitchFamily="34" charset="0"/>
              </a:rPr>
              <a:t>szám 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86863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6" name="Text Box 2"/>
          <p:cNvSpPr txBox="1">
            <a:spLocks noChangeArrowheads="1"/>
          </p:cNvSpPr>
          <p:nvPr/>
        </p:nvSpPr>
        <p:spPr bwMode="auto">
          <a:xfrm>
            <a:off x="229363" y="877825"/>
            <a:ext cx="8353425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400" indent="-457200">
              <a:spcBef>
                <a:spcPct val="20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u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71600" indent="-4572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«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28800" indent="-457200">
              <a:spcBef>
                <a:spcPct val="20000"/>
              </a:spcBef>
              <a:buClr>
                <a:schemeClr val="tx2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indent="-457200">
              <a:spcBef>
                <a:spcPct val="20000"/>
              </a:spcBef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hu-HU" altLang="hu-HU" sz="2000" b="1" dirty="0"/>
              <a:t>		</a:t>
            </a:r>
            <a:endParaRPr lang="hu-HU" altLang="hu-HU" sz="2000" dirty="0"/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hu-HU" altLang="hu-HU" sz="2000" b="1" dirty="0"/>
              <a:t>3</a:t>
            </a:r>
            <a:r>
              <a:rPr lang="hu-HU" altLang="hu-HU" sz="2000" dirty="0"/>
              <a:t>. </a:t>
            </a:r>
            <a:r>
              <a:rPr lang="hu-HU" altLang="hu-HU" sz="2000" b="1" dirty="0"/>
              <a:t>Hőmérséklet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/>
              <a:t>	Magasabb hőmérséklet általában </a:t>
            </a:r>
            <a:endParaRPr lang="hu-HU" altLang="hu-HU" sz="2000" dirty="0" smtClean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 smtClean="0"/>
              <a:t>       nagyobb </a:t>
            </a:r>
            <a:r>
              <a:rPr lang="hu-HU" altLang="hu-HU" sz="2000" dirty="0"/>
              <a:t>tápanyagfelvétel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/>
              <a:t>	Szabályozza a talaj-biokémiai </a:t>
            </a:r>
            <a:r>
              <a:rPr lang="hu-HU" altLang="hu-HU" sz="2000" dirty="0" smtClean="0"/>
              <a:t>folyamatokat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/>
              <a:t> </a:t>
            </a:r>
            <a:r>
              <a:rPr lang="hu-HU" altLang="hu-HU" sz="2000" dirty="0" smtClean="0"/>
              <a:t>      </a:t>
            </a:r>
            <a:r>
              <a:rPr lang="hu-HU" altLang="hu-HU" sz="2000" dirty="0"/>
              <a:t>és baktérium tevékenységét</a:t>
            </a:r>
          </a:p>
        </p:txBody>
      </p:sp>
      <p:pic>
        <p:nvPicPr>
          <p:cNvPr id="79877" name="Picture 5" descr="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2845" y="1228408"/>
            <a:ext cx="5256212" cy="5022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zövegdoboz 1"/>
          <p:cNvSpPr txBox="1"/>
          <p:nvPr/>
        </p:nvSpPr>
        <p:spPr>
          <a:xfrm>
            <a:off x="6239706" y="1211195"/>
            <a:ext cx="5198076" cy="127225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hu-HU" dirty="0"/>
          </a:p>
        </p:txBody>
      </p:sp>
      <p:sp>
        <p:nvSpPr>
          <p:cNvPr id="3" name="Szövegdoboz 2"/>
          <p:cNvSpPr txBox="1"/>
          <p:nvPr/>
        </p:nvSpPr>
        <p:spPr>
          <a:xfrm>
            <a:off x="3945925" y="68116"/>
            <a:ext cx="6804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A makrotápelemek relatív felvehetősége</a:t>
            </a:r>
            <a:endParaRPr lang="hu-HU" sz="2400" dirty="0"/>
          </a:p>
        </p:txBody>
      </p:sp>
      <p:sp>
        <p:nvSpPr>
          <p:cNvPr id="4" name="Szövegdoboz 3"/>
          <p:cNvSpPr txBox="1"/>
          <p:nvPr/>
        </p:nvSpPr>
        <p:spPr>
          <a:xfrm>
            <a:off x="10651524" y="5989648"/>
            <a:ext cx="12516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dirty="0" smtClean="0"/>
              <a:t>Forrás: </a:t>
            </a:r>
            <a:r>
              <a:rPr lang="hu-HU" sz="1100" dirty="0" err="1" smtClean="0"/>
              <a:t>Kemira</a:t>
            </a:r>
            <a:endParaRPr lang="hu-HU" sz="1100" dirty="0"/>
          </a:p>
        </p:txBody>
      </p:sp>
    </p:spTree>
    <p:extLst>
      <p:ext uri="{BB962C8B-B14F-4D97-AF65-F5344CB8AC3E}">
        <p14:creationId xmlns:p14="http://schemas.microsoft.com/office/powerpoint/2010/main" val="145004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6715" y="1312"/>
            <a:ext cx="8833750" cy="6294757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96065" y="6006609"/>
            <a:ext cx="20017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/>
              <a:t>Forrás: http://dosoremi.hu/</a:t>
            </a:r>
          </a:p>
        </p:txBody>
      </p:sp>
    </p:spTree>
    <p:extLst>
      <p:ext uri="{BB962C8B-B14F-4D97-AF65-F5344CB8AC3E}">
        <p14:creationId xmlns:p14="http://schemas.microsoft.com/office/powerpoint/2010/main" val="328936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900" name="Picture 4" descr="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340" y="1324610"/>
            <a:ext cx="5715000" cy="494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zövegdoboz 2"/>
          <p:cNvSpPr txBox="1"/>
          <p:nvPr/>
        </p:nvSpPr>
        <p:spPr>
          <a:xfrm>
            <a:off x="3945925" y="68116"/>
            <a:ext cx="6804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A foszfor relatív felvehetősége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2825409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630936" y="658369"/>
            <a:ext cx="11055096" cy="5632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400" indent="-457200">
              <a:spcBef>
                <a:spcPct val="20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u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71600" indent="-4572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«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28800" indent="-457200">
              <a:spcBef>
                <a:spcPct val="20000"/>
              </a:spcBef>
              <a:buClr>
                <a:schemeClr val="tx2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indent="-457200">
              <a:spcBef>
                <a:spcPct val="20000"/>
              </a:spcBef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1800" b="1" dirty="0"/>
              <a:t>4. Nedvességtartalom</a:t>
            </a:r>
            <a:r>
              <a:rPr lang="hu-HU" altLang="hu-HU" sz="1800" dirty="0"/>
              <a:t> (befolyásolja a tápanyag koncentrációt)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1800" dirty="0"/>
              <a:t>	Növényi gyökerek csak bizonyos tápanyag-koncentráció határok között képesek hasznosítani a tápanyagokat.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1800" dirty="0"/>
              <a:t>	Túl magas koncentráció – mérgezési tünetek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1800" dirty="0"/>
              <a:t>	Toxikus határ – függ a növény fajától, fajtájától, fejlettségi állapotától, </a:t>
            </a:r>
            <a:r>
              <a:rPr lang="hu-HU" altLang="hu-HU" sz="1800" dirty="0" err="1"/>
              <a:t>fenofázisától</a:t>
            </a:r>
            <a:r>
              <a:rPr lang="hu-HU" altLang="hu-HU" sz="1800" dirty="0"/>
              <a:t>, gyökeresedési viszonyaitól.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1800" dirty="0"/>
              <a:t>	Nedvesség befolyásolja a mikroorganizmusok tevékenységét.</a:t>
            </a:r>
            <a:endParaRPr lang="hu-HU" altLang="hu-HU" sz="1800" b="1" dirty="0"/>
          </a:p>
          <a:p>
            <a:pPr eaLnBrk="1" hangingPunct="1">
              <a:spcBef>
                <a:spcPct val="50000"/>
              </a:spcBef>
              <a:buClrTx/>
              <a:buSzTx/>
              <a:buFontTx/>
              <a:buAutoNum type="arabicPeriod" startAt="5"/>
            </a:pPr>
            <a:r>
              <a:rPr lang="hu-HU" altLang="hu-HU" sz="1800" b="1" dirty="0"/>
              <a:t>Talaj adszorpciója, kemoszorpciója, kolloidok szerepe a tápanyag megkötődésben és tápanyag mozgásban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hu-HU" altLang="hu-HU" sz="1800" dirty="0"/>
              <a:t>	talajkolloid csoportosítása: humusz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hu-HU" altLang="hu-HU" sz="1800" dirty="0"/>
              <a:t>					 agyagásványok mennyisége, minősége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hu-HU" altLang="hu-HU" sz="1800" dirty="0"/>
              <a:t>					 vasoxid-kolloidok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hu-HU" altLang="hu-HU" sz="1800" dirty="0"/>
              <a:t>	</a:t>
            </a:r>
            <a:r>
              <a:rPr lang="hu-HU" altLang="hu-HU" sz="1800" u="sng" dirty="0"/>
              <a:t>adszorpció</a:t>
            </a:r>
            <a:r>
              <a:rPr lang="hu-HU" altLang="hu-HU" sz="1800" dirty="0"/>
              <a:t> = kolloidok felületén történő megkötődés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hu-HU" altLang="hu-HU" sz="1800" dirty="0"/>
              <a:t>	A megkötődés lehet: - reverzibilis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hu-HU" altLang="hu-HU" sz="1800" dirty="0"/>
              <a:t>				    - irreverzibilis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hu-HU" altLang="hu-HU" sz="1800" dirty="0"/>
              <a:t>				    - kevés talajkolloid (gyenge megkötődés)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hu-HU" altLang="hu-HU" sz="1800" dirty="0"/>
              <a:t>				    - sok talajkolloid (nagyobb megkötődés)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hu-HU" altLang="hu-HU" sz="1800" dirty="0"/>
              <a:t>	</a:t>
            </a:r>
            <a:r>
              <a:rPr lang="hu-HU" altLang="hu-HU" sz="1800" u="sng" dirty="0"/>
              <a:t>kemoszorpció</a:t>
            </a:r>
            <a:r>
              <a:rPr lang="hu-HU" altLang="hu-HU" sz="1800" dirty="0"/>
              <a:t> = tápanyagok pl. műtrágyában lévő, a talajban lévő tápelemmel (pl. kedvezőtlen pH esetén) rosszul oldódó vagy oldhatatlan vegyületet alkot: Al</a:t>
            </a:r>
            <a:r>
              <a:rPr lang="hu-HU" altLang="hu-HU" sz="1800" baseline="-25000" dirty="0"/>
              <a:t>2</a:t>
            </a:r>
            <a:r>
              <a:rPr lang="hu-HU" altLang="hu-HU" sz="1800" dirty="0"/>
              <a:t>(PO</a:t>
            </a:r>
            <a:r>
              <a:rPr lang="hu-HU" altLang="hu-HU" sz="1800" baseline="-25000" dirty="0"/>
              <a:t>4</a:t>
            </a:r>
            <a:r>
              <a:rPr lang="hu-HU" altLang="hu-HU" sz="1800" dirty="0"/>
              <a:t>)</a:t>
            </a:r>
            <a:r>
              <a:rPr lang="hu-HU" altLang="hu-HU" sz="1800" baseline="-25000" dirty="0"/>
              <a:t>3</a:t>
            </a:r>
            <a:r>
              <a:rPr lang="hu-HU" altLang="hu-HU" sz="1800" dirty="0"/>
              <a:t>, Fe</a:t>
            </a:r>
            <a:r>
              <a:rPr lang="hu-HU" altLang="hu-HU" sz="1800" baseline="-25000" dirty="0"/>
              <a:t>2</a:t>
            </a:r>
            <a:r>
              <a:rPr lang="hu-HU" altLang="hu-HU" sz="1800" dirty="0"/>
              <a:t>(PO</a:t>
            </a:r>
            <a:r>
              <a:rPr lang="hu-HU" altLang="hu-HU" sz="1800" baseline="-25000" dirty="0"/>
              <a:t>4</a:t>
            </a:r>
            <a:r>
              <a:rPr lang="hu-HU" altLang="hu-HU" sz="1800" dirty="0"/>
              <a:t>)</a:t>
            </a:r>
            <a:r>
              <a:rPr lang="hu-HU" altLang="hu-HU" sz="1800" baseline="-25000" dirty="0"/>
              <a:t>3</a:t>
            </a:r>
            <a:r>
              <a:rPr lang="hu-HU" altLang="hu-HU" sz="1800" dirty="0"/>
              <a:t>, </a:t>
            </a:r>
            <a:r>
              <a:rPr lang="hu-HU" altLang="hu-HU" sz="1800" dirty="0" err="1"/>
              <a:t>Ca</a:t>
            </a:r>
            <a:r>
              <a:rPr lang="hu-HU" altLang="hu-HU" sz="1800" dirty="0"/>
              <a:t>(PO</a:t>
            </a:r>
            <a:r>
              <a:rPr lang="hu-HU" altLang="hu-HU" sz="1800" baseline="-25000" dirty="0"/>
              <a:t>4</a:t>
            </a:r>
            <a:r>
              <a:rPr lang="hu-HU" altLang="hu-HU" sz="1800" dirty="0"/>
              <a:t>)</a:t>
            </a: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2117124" y="64935"/>
            <a:ext cx="932523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sz="2000" b="1" dirty="0" smtClean="0">
                <a:latin typeface="Arial" panose="020B0604020202020204" pitchFamily="34" charset="0"/>
              </a:rPr>
              <a:t>A tápanyagok </a:t>
            </a:r>
            <a:r>
              <a:rPr lang="hu-HU" altLang="hu-HU" sz="2000" b="1" dirty="0">
                <a:latin typeface="Arial" panose="020B0604020202020204" pitchFamily="34" charset="0"/>
              </a:rPr>
              <a:t>felvehetőségét, hasznosítását befolyásoló tényezők</a:t>
            </a:r>
          </a:p>
        </p:txBody>
      </p:sp>
    </p:spTree>
    <p:extLst>
      <p:ext uri="{BB962C8B-B14F-4D97-AF65-F5344CB8AC3E}">
        <p14:creationId xmlns:p14="http://schemas.microsoft.com/office/powerpoint/2010/main" val="231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zövegdoboz 4"/>
          <p:cNvSpPr txBox="1"/>
          <p:nvPr/>
        </p:nvSpPr>
        <p:spPr>
          <a:xfrm>
            <a:off x="3666744" y="82378"/>
            <a:ext cx="74213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A dél-dunántúli </a:t>
            </a:r>
            <a:r>
              <a:rPr lang="hu-HU" sz="2400" dirty="0"/>
              <a:t>talajok </a:t>
            </a:r>
            <a:r>
              <a:rPr lang="hu-HU" sz="2400" dirty="0" smtClean="0"/>
              <a:t>textúra osztályai</a:t>
            </a:r>
            <a:endParaRPr lang="hu-HU" sz="2400" dirty="0"/>
          </a:p>
        </p:txBody>
      </p:sp>
      <p:sp>
        <p:nvSpPr>
          <p:cNvPr id="7" name="Szövegdoboz 6"/>
          <p:cNvSpPr txBox="1"/>
          <p:nvPr/>
        </p:nvSpPr>
        <p:spPr>
          <a:xfrm>
            <a:off x="79589" y="5619430"/>
            <a:ext cx="1304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/>
              <a:t>Forrás</a:t>
            </a:r>
            <a:r>
              <a:rPr lang="hu-HU" sz="1000" dirty="0" smtClean="0"/>
              <a:t>:</a:t>
            </a:r>
          </a:p>
          <a:p>
            <a:r>
              <a:rPr lang="hu-HU" sz="1000" dirty="0" smtClean="0"/>
              <a:t> </a:t>
            </a:r>
            <a:r>
              <a:rPr lang="hu-HU" sz="1000" dirty="0"/>
              <a:t>http://dosoremi.hu/</a:t>
            </a: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9399" y="664613"/>
            <a:ext cx="10872601" cy="6120235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4791" y="3156378"/>
            <a:ext cx="2524125" cy="319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37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1774826" y="908051"/>
            <a:ext cx="8353425" cy="542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hu-HU" altLang="hu-HU" sz="2000" b="1">
                <a:latin typeface="Arial" panose="020B0604020202020204" pitchFamily="34" charset="0"/>
              </a:rPr>
              <a:t>6. Különböző tápanyag ionok egymásra hatása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 b="1">
                <a:latin typeface="Arial" panose="020B0604020202020204" pitchFamily="34" charset="0"/>
              </a:rPr>
              <a:t>     </a:t>
            </a:r>
            <a:r>
              <a:rPr lang="hu-HU" altLang="hu-HU" sz="2000">
                <a:latin typeface="Arial" panose="020B0604020202020204" pitchFamily="34" charset="0"/>
              </a:rPr>
              <a:t>A tápanyagok különböző ionok formájában mozognak, pl: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>
                <a:latin typeface="Arial" panose="020B0604020202020204" pitchFamily="34" charset="0"/>
              </a:rPr>
              <a:t>	nitrogén: NH</a:t>
            </a:r>
            <a:r>
              <a:rPr lang="hu-HU" altLang="hu-HU" sz="2000" baseline="-25000">
                <a:latin typeface="Arial" panose="020B0604020202020204" pitchFamily="34" charset="0"/>
              </a:rPr>
              <a:t>4</a:t>
            </a:r>
            <a:r>
              <a:rPr lang="hu-HU" altLang="hu-HU" sz="2000">
                <a:latin typeface="Arial" panose="020B0604020202020204" pitchFamily="34" charset="0"/>
              </a:rPr>
              <a:t>+, NO</a:t>
            </a:r>
            <a:r>
              <a:rPr lang="hu-HU" altLang="hu-HU" sz="2000" baseline="-25000">
                <a:latin typeface="Arial" panose="020B0604020202020204" pitchFamily="34" charset="0"/>
              </a:rPr>
              <a:t>3</a:t>
            </a:r>
            <a:r>
              <a:rPr lang="hu-HU" altLang="hu-HU" sz="2000">
                <a:latin typeface="Arial" panose="020B0604020202020204" pitchFamily="34" charset="0"/>
              </a:rPr>
              <a:t>-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>
                <a:latin typeface="Arial" panose="020B0604020202020204" pitchFamily="34" charset="0"/>
              </a:rPr>
              <a:t>	foszfor: H</a:t>
            </a:r>
            <a:r>
              <a:rPr lang="hu-HU" altLang="hu-HU" sz="2000" baseline="-25000">
                <a:latin typeface="Arial" panose="020B0604020202020204" pitchFamily="34" charset="0"/>
              </a:rPr>
              <a:t>2</a:t>
            </a:r>
            <a:r>
              <a:rPr lang="hu-HU" altLang="hu-HU" sz="2000">
                <a:latin typeface="Arial" panose="020B0604020202020204" pitchFamily="34" charset="0"/>
              </a:rPr>
              <a:t>PO</a:t>
            </a:r>
            <a:r>
              <a:rPr lang="hu-HU" altLang="hu-HU" sz="2000" baseline="-25000">
                <a:latin typeface="Arial" panose="020B0604020202020204" pitchFamily="34" charset="0"/>
              </a:rPr>
              <a:t>4</a:t>
            </a:r>
            <a:r>
              <a:rPr lang="hu-HU" altLang="hu-HU" sz="2000">
                <a:latin typeface="Arial" panose="020B0604020202020204" pitchFamily="34" charset="0"/>
              </a:rPr>
              <a:t>-, HPO</a:t>
            </a:r>
            <a:r>
              <a:rPr lang="hu-HU" altLang="hu-HU" sz="2000" baseline="-25000">
                <a:latin typeface="Arial" panose="020B0604020202020204" pitchFamily="34" charset="0"/>
              </a:rPr>
              <a:t>4</a:t>
            </a:r>
            <a:r>
              <a:rPr lang="hu-HU" altLang="hu-HU" sz="2000">
                <a:latin typeface="Arial" panose="020B0604020202020204" pitchFamily="34" charset="0"/>
              </a:rPr>
              <a:t>-, PO</a:t>
            </a:r>
            <a:r>
              <a:rPr lang="hu-HU" altLang="hu-HU" sz="2000" baseline="-25000">
                <a:latin typeface="Arial" panose="020B0604020202020204" pitchFamily="34" charset="0"/>
              </a:rPr>
              <a:t>4</a:t>
            </a:r>
            <a:r>
              <a:rPr lang="hu-HU" altLang="hu-HU" sz="2000">
                <a:latin typeface="Arial" panose="020B0604020202020204" pitchFamily="34" charset="0"/>
              </a:rPr>
              <a:t>-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>
                <a:latin typeface="Arial" panose="020B0604020202020204" pitchFamily="34" charset="0"/>
              </a:rPr>
              <a:t>     K és a legtöbb mikroelem kationként viselkedik, kivétel a B és a Mo.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>
                <a:latin typeface="Arial" panose="020B0604020202020204" pitchFamily="34" charset="0"/>
              </a:rPr>
              <a:t>     Ioncsere folyamatok a talajkolloidok és talajoldat között.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>
                <a:latin typeface="Arial" panose="020B0604020202020204" pitchFamily="34" charset="0"/>
              </a:rPr>
              <a:t>     Ionantagonizmus: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>
                <a:latin typeface="Arial" panose="020B0604020202020204" pitchFamily="34" charset="0"/>
              </a:rPr>
              <a:t>	Ca – mikroelemek zöme Mo kivételével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>
                <a:latin typeface="Arial" panose="020B0604020202020204" pitchFamily="34" charset="0"/>
              </a:rPr>
              <a:t>	Ca – K, Ca – P, Ca/Fe,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>
                <a:latin typeface="Arial" panose="020B0604020202020204" pitchFamily="34" charset="0"/>
              </a:rPr>
              <a:t>	P – Zn, P/Fe, P/Al, Mn/Co,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>
                <a:latin typeface="Arial" panose="020B0604020202020204" pitchFamily="34" charset="0"/>
              </a:rPr>
              <a:t>	P – Cu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endParaRPr lang="hu-HU" altLang="hu-HU" sz="2000">
              <a:latin typeface="Arial" panose="020B0604020202020204" pitchFamily="34" charset="0"/>
            </a:endParaRP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 b="1">
                <a:latin typeface="Arial" panose="020B0604020202020204" pitchFamily="34" charset="0"/>
              </a:rPr>
              <a:t>7. Talajélővilág, talajbiológiai tulajdonságok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 b="1">
                <a:latin typeface="Arial" panose="020B0604020202020204" pitchFamily="34" charset="0"/>
              </a:rPr>
              <a:t>     </a:t>
            </a:r>
            <a:r>
              <a:rPr lang="hu-HU" altLang="hu-HU" sz="2000">
                <a:latin typeface="Arial" panose="020B0604020202020204" pitchFamily="34" charset="0"/>
              </a:rPr>
              <a:t>Mikrobiológiai aktivitás, növény gyökereinek aktív szerepe, 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>
                <a:latin typeface="Arial" panose="020B0604020202020204" pitchFamily="34" charset="0"/>
              </a:rPr>
              <a:t>     giliszták és egyéb hasznos talajlakó állatok szerepe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>
                <a:latin typeface="Arial" panose="020B0604020202020204" pitchFamily="34" charset="0"/>
              </a:rPr>
              <a:t>	</a:t>
            </a:r>
          </a:p>
          <a:p>
            <a:pPr algn="l" eaLnBrk="1" hangingPunct="1">
              <a:spcBef>
                <a:spcPct val="50000"/>
              </a:spcBef>
            </a:pPr>
            <a:r>
              <a:rPr lang="hu-HU" altLang="hu-HU" sz="2000">
                <a:latin typeface="Arial" panose="020B0604020202020204" pitchFamily="34" charset="0"/>
              </a:rPr>
              <a:t>	</a:t>
            </a: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2117124" y="64935"/>
            <a:ext cx="932523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sz="2000" b="1" dirty="0" smtClean="0">
                <a:latin typeface="Arial" panose="020B0604020202020204" pitchFamily="34" charset="0"/>
              </a:rPr>
              <a:t>A tápanyagok </a:t>
            </a:r>
            <a:r>
              <a:rPr lang="hu-HU" altLang="hu-HU" sz="2000" b="1" dirty="0">
                <a:latin typeface="Arial" panose="020B0604020202020204" pitchFamily="34" charset="0"/>
              </a:rPr>
              <a:t>felvehetőségét, hasznosítását befolyásoló tényezők</a:t>
            </a:r>
          </a:p>
        </p:txBody>
      </p:sp>
    </p:spTree>
    <p:extLst>
      <p:ext uri="{BB962C8B-B14F-4D97-AF65-F5344CB8AC3E}">
        <p14:creationId xmlns:p14="http://schemas.microsoft.com/office/powerpoint/2010/main" val="204757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79589" y="5619430"/>
            <a:ext cx="1304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/>
              <a:t>Forrás</a:t>
            </a:r>
            <a:r>
              <a:rPr lang="hu-HU" sz="1000" dirty="0" smtClean="0"/>
              <a:t>:</a:t>
            </a:r>
          </a:p>
          <a:p>
            <a:r>
              <a:rPr lang="hu-HU" sz="1000" dirty="0" smtClean="0"/>
              <a:t> </a:t>
            </a:r>
            <a:r>
              <a:rPr lang="hu-HU" sz="1000" dirty="0"/>
              <a:t>http://dosoremi.hu/</a:t>
            </a:r>
          </a:p>
        </p:txBody>
      </p:sp>
      <p:sp>
        <p:nvSpPr>
          <p:cNvPr id="5" name="Szövegdoboz 4"/>
          <p:cNvSpPr txBox="1"/>
          <p:nvPr/>
        </p:nvSpPr>
        <p:spPr>
          <a:xfrm>
            <a:off x="3401568" y="82378"/>
            <a:ext cx="76865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A dél-dunántúli talajok mésztartalma</a:t>
            </a:r>
            <a:endParaRPr lang="hu-HU" sz="2400" dirty="0"/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5805" y="644626"/>
            <a:ext cx="10892822" cy="6076214"/>
          </a:xfrm>
          <a:prstGeom prst="rect">
            <a:avLst/>
          </a:prstGeom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6878" y="4767213"/>
            <a:ext cx="2667000" cy="155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59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1847850" y="765176"/>
            <a:ext cx="8135938" cy="542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/>
            <a:r>
              <a:rPr lang="hu-HU" altLang="hu-HU" sz="2000" b="1">
                <a:latin typeface="Arial" panose="020B0604020202020204" pitchFamily="34" charset="0"/>
              </a:rPr>
              <a:t>8. Térbeli faktorok szerepe</a:t>
            </a:r>
          </a:p>
          <a:p>
            <a:pPr algn="just" eaLnBrk="1" hangingPunct="1"/>
            <a:r>
              <a:rPr lang="hu-HU" altLang="hu-HU" sz="2000">
                <a:latin typeface="Arial" panose="020B0604020202020204" pitchFamily="34" charset="0"/>
              </a:rPr>
              <a:t>Gyökerekkel való behálózottsági gyökérzet elhelyezkedése (gyökérfeltárások)</a:t>
            </a:r>
          </a:p>
          <a:p>
            <a:pPr algn="just" eaLnBrk="1" hangingPunct="1"/>
            <a:r>
              <a:rPr lang="hu-HU" altLang="hu-HU" sz="2000">
                <a:latin typeface="Arial" panose="020B0604020202020204" pitchFamily="34" charset="0"/>
              </a:rPr>
              <a:t>Tápanyagok egyenletes elosztása, tápanyagok gyökér közelségében való elhelyezkedése.</a:t>
            </a:r>
          </a:p>
          <a:p>
            <a:pPr algn="just" eaLnBrk="1" hangingPunct="1"/>
            <a:r>
              <a:rPr lang="hu-HU" altLang="hu-HU" sz="2000">
                <a:latin typeface="Arial" panose="020B0604020202020204" pitchFamily="34" charset="0"/>
              </a:rPr>
              <a:t>Tápanyagáramlásban veszteségek, ha nincs megfelelő tápanyag a gyökérzet közelében.</a:t>
            </a:r>
          </a:p>
          <a:p>
            <a:pPr algn="just" eaLnBrk="1" hangingPunct="1"/>
            <a:r>
              <a:rPr lang="hu-HU" altLang="hu-HU" sz="2000">
                <a:latin typeface="Arial" panose="020B0604020202020204" pitchFamily="34" charset="0"/>
              </a:rPr>
              <a:t>Egyenletes tápanyag-kijuttatás fontossága.</a:t>
            </a:r>
          </a:p>
          <a:p>
            <a:pPr algn="just" eaLnBrk="1" hangingPunct="1"/>
            <a:r>
              <a:rPr lang="hu-HU" altLang="hu-HU" sz="2000">
                <a:latin typeface="Arial" panose="020B0604020202020204" pitchFamily="34" charset="0"/>
              </a:rPr>
              <a:t>Diffúzió szerepe a tápanyag utánpótlásban. Gyökér felvette a tápanyagot, csökken a koncentráció és nagyobb koncentrációjú rétegből történik a tápanyagmozgás.</a:t>
            </a:r>
          </a:p>
          <a:p>
            <a:pPr algn="just" eaLnBrk="1" hangingPunct="1"/>
            <a:r>
              <a:rPr lang="hu-HU" altLang="hu-HU" sz="2000">
                <a:latin typeface="Arial" panose="020B0604020202020204" pitchFamily="34" charset="0"/>
              </a:rPr>
              <a:t>„Mas fow” tömegáramlás oka a transpiráció – vízáramlás oldott anyagokkal együtt- talajkolloid – talajoldat – gyökér – növény – atmoszféra</a:t>
            </a:r>
          </a:p>
          <a:p>
            <a:pPr algn="just" eaLnBrk="1" hangingPunct="1"/>
            <a:endParaRPr lang="hu-HU" altLang="hu-HU" sz="2000">
              <a:latin typeface="Arial" panose="020B0604020202020204" pitchFamily="34" charset="0"/>
            </a:endParaRPr>
          </a:p>
          <a:p>
            <a:pPr algn="just" eaLnBrk="1" hangingPunct="1"/>
            <a:endParaRPr lang="hu-HU" altLang="hu-HU" sz="2000">
              <a:latin typeface="Arial" panose="020B0604020202020204" pitchFamily="34" charset="0"/>
            </a:endParaRPr>
          </a:p>
          <a:p>
            <a:pPr algn="just" eaLnBrk="1" hangingPunct="1">
              <a:spcBef>
                <a:spcPct val="50000"/>
              </a:spcBef>
            </a:pPr>
            <a:endParaRPr lang="hu-HU" altLang="hu-HU" sz="2000">
              <a:latin typeface="Arial" panose="020B0604020202020204" pitchFamily="34" charset="0"/>
            </a:endParaRP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2117124" y="64935"/>
            <a:ext cx="932523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sz="2000" b="1" dirty="0" smtClean="0">
                <a:latin typeface="Arial" panose="020B0604020202020204" pitchFamily="34" charset="0"/>
              </a:rPr>
              <a:t>A tápanyagok </a:t>
            </a:r>
            <a:r>
              <a:rPr lang="hu-HU" altLang="hu-HU" sz="2000" b="1" dirty="0">
                <a:latin typeface="Arial" panose="020B0604020202020204" pitchFamily="34" charset="0"/>
              </a:rPr>
              <a:t>felvehetőségét, hasznosítását befolyásoló tényezők</a:t>
            </a:r>
          </a:p>
        </p:txBody>
      </p:sp>
    </p:spTree>
    <p:extLst>
      <p:ext uri="{BB962C8B-B14F-4D97-AF65-F5344CB8AC3E}">
        <p14:creationId xmlns:p14="http://schemas.microsoft.com/office/powerpoint/2010/main" val="143661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300673" y="1079262"/>
            <a:ext cx="8064500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/>
            <a:r>
              <a:rPr lang="hu-HU" altLang="hu-HU" sz="2000" b="1" dirty="0">
                <a:latin typeface="Arial" panose="020B0604020202020204" pitchFamily="34" charset="0"/>
              </a:rPr>
              <a:t>9. Talajszerkezet, levegőzöttség,  vízgazdálkodási tulajdonságok</a:t>
            </a:r>
          </a:p>
          <a:p>
            <a:pPr algn="just" eaLnBrk="1" hangingPunct="1"/>
            <a:r>
              <a:rPr lang="hu-HU" altLang="hu-HU" sz="2000" u="sng" dirty="0">
                <a:latin typeface="Arial" panose="020B0604020202020204" pitchFamily="34" charset="0"/>
              </a:rPr>
              <a:t>Kedvezőtlen</a:t>
            </a:r>
            <a:r>
              <a:rPr lang="hu-HU" altLang="hu-HU" sz="2000" dirty="0">
                <a:latin typeface="Arial" panose="020B0604020202020204" pitchFamily="34" charset="0"/>
              </a:rPr>
              <a:t>: rossz talajszerkezet, tömődöttség. Ilyen esetekben a tápanyag felvétel akadályozott. </a:t>
            </a:r>
            <a:endParaRPr lang="hu-HU" altLang="hu-HU" sz="2000" dirty="0" smtClean="0">
              <a:latin typeface="Arial" panose="020B0604020202020204" pitchFamily="34" charset="0"/>
            </a:endParaRPr>
          </a:p>
          <a:p>
            <a:pPr algn="just" eaLnBrk="1" hangingPunct="1"/>
            <a:endParaRPr lang="hu-HU" altLang="hu-HU" sz="2000" dirty="0">
              <a:latin typeface="Arial" panose="020B0604020202020204" pitchFamily="34" charset="0"/>
            </a:endParaRPr>
          </a:p>
          <a:p>
            <a:pPr algn="just" eaLnBrk="1" hangingPunct="1"/>
            <a:r>
              <a:rPr lang="hu-HU" altLang="hu-HU" sz="2000" u="sng" dirty="0">
                <a:latin typeface="Arial" panose="020B0604020202020204" pitchFamily="34" charset="0"/>
              </a:rPr>
              <a:t>A cél:</a:t>
            </a:r>
            <a:r>
              <a:rPr lang="hu-HU" altLang="hu-HU" sz="2000" dirty="0">
                <a:latin typeface="Arial" panose="020B0604020202020204" pitchFamily="34" charset="0"/>
              </a:rPr>
              <a:t>  jó talajszerkezet kialakítása, mely függ a humusztartalomtól, a mész mennyiségétől, a biológiai aktivitástól.</a:t>
            </a:r>
          </a:p>
          <a:p>
            <a:pPr algn="just" eaLnBrk="1" hangingPunct="1"/>
            <a:endParaRPr lang="hu-HU" altLang="hu-HU" sz="2000" u="sng" dirty="0" smtClean="0">
              <a:latin typeface="Arial" panose="020B0604020202020204" pitchFamily="34" charset="0"/>
            </a:endParaRPr>
          </a:p>
          <a:p>
            <a:pPr algn="just" eaLnBrk="1" hangingPunct="1"/>
            <a:r>
              <a:rPr lang="hu-HU" altLang="hu-HU" sz="2000" u="sng" dirty="0" smtClean="0">
                <a:latin typeface="Arial" panose="020B0604020202020204" pitchFamily="34" charset="0"/>
              </a:rPr>
              <a:t>Megoldás</a:t>
            </a:r>
            <a:r>
              <a:rPr lang="hu-HU" altLang="hu-HU" sz="2000" dirty="0">
                <a:latin typeface="Arial" panose="020B0604020202020204" pitchFamily="34" charset="0"/>
              </a:rPr>
              <a:t>: szervesanyag használata, optimális talajművelés, mélylazítás, vetésforgó (pillangósok beépítése) 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117124" y="64935"/>
            <a:ext cx="932523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sz="2000" b="1" dirty="0" smtClean="0">
                <a:latin typeface="Arial" panose="020B0604020202020204" pitchFamily="34" charset="0"/>
              </a:rPr>
              <a:t>A tápanyagok </a:t>
            </a:r>
            <a:r>
              <a:rPr lang="hu-HU" altLang="hu-HU" sz="2000" b="1" dirty="0">
                <a:latin typeface="Arial" panose="020B0604020202020204" pitchFamily="34" charset="0"/>
              </a:rPr>
              <a:t>felvehetőségét, hasznosítását befolyásoló tényezők</a:t>
            </a: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0621" y="1079262"/>
            <a:ext cx="3359187" cy="4755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77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2768156" y="83058"/>
            <a:ext cx="64436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b="1" dirty="0">
                <a:latin typeface="Arial" panose="020B0604020202020204" pitchFamily="34" charset="0"/>
              </a:rPr>
              <a:t>Miért van szükség talajvizsgálatokra?</a:t>
            </a:r>
            <a:endParaRPr lang="hu-HU" altLang="hu-HU" dirty="0">
              <a:latin typeface="Arial" panose="020B0604020202020204" pitchFamily="34" charset="0"/>
            </a:endParaRPr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832104" y="1765300"/>
            <a:ext cx="9829799" cy="3816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400" indent="-457200">
              <a:spcBef>
                <a:spcPct val="20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u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71600" indent="-4572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«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28800" indent="-457200">
              <a:spcBef>
                <a:spcPct val="20000"/>
              </a:spcBef>
              <a:buClr>
                <a:schemeClr val="tx2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indent="-457200">
              <a:spcBef>
                <a:spcPct val="20000"/>
              </a:spcBef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hu-HU" altLang="hu-HU" sz="2200" dirty="0"/>
              <a:t>A talaj termékenységének ismerete.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hu-HU" altLang="hu-HU" sz="2200" dirty="0"/>
              <a:t>Termőhelyi adottságokhoz alkalmazkodó művelési ág illetve növényféleség megválasztása (intenzív – extenzív, erdő – gyep)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hu-HU" altLang="hu-HU" sz="2200" dirty="0"/>
              <a:t>Várható termésátlag reális becslése.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hu-HU" altLang="hu-HU" sz="2200" dirty="0" err="1"/>
              <a:t>Tápanyagellátottsági</a:t>
            </a:r>
            <a:r>
              <a:rPr lang="hu-HU" altLang="hu-HU" sz="2200" dirty="0"/>
              <a:t> határértékek kialakítása a növénycsoportok, a gazdálkodási rendszer stb. szerint.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hu-HU" altLang="hu-HU" sz="2200" dirty="0"/>
              <a:t>Kijuttatandó tápanyagok pontosabb meghatározása a talaj oldható tápanyagmennyiségének és a tápanyag felvételt befolyásoló tényezőknek megismeréséhez.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hu-HU" altLang="hu-HU" sz="2200" dirty="0"/>
              <a:t>Harmonikus </a:t>
            </a:r>
            <a:r>
              <a:rPr lang="hu-HU" altLang="hu-HU" sz="2200" dirty="0" err="1"/>
              <a:t>tápanyagutánpótlás</a:t>
            </a:r>
            <a:r>
              <a:rPr lang="hu-HU" altLang="hu-HU" sz="2200" dirty="0"/>
              <a:t> (mikro- és </a:t>
            </a:r>
            <a:r>
              <a:rPr lang="hu-HU" altLang="hu-HU" sz="2200" dirty="0" err="1"/>
              <a:t>makroelemek</a:t>
            </a:r>
            <a:r>
              <a:rPr lang="hu-HU" altLang="hu-HU" sz="2200" dirty="0"/>
              <a:t> figyelembe vétele) a jobb termésminőség eléréséhez.</a:t>
            </a:r>
          </a:p>
        </p:txBody>
      </p:sp>
    </p:spTree>
    <p:extLst>
      <p:ext uri="{BB962C8B-B14F-4D97-AF65-F5344CB8AC3E}">
        <p14:creationId xmlns:p14="http://schemas.microsoft.com/office/powerpoint/2010/main" val="178488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1399032" y="836613"/>
            <a:ext cx="8657781" cy="5001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400" indent="-457200">
              <a:spcBef>
                <a:spcPct val="20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u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71600" indent="-4572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«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28800" indent="-457200">
              <a:spcBef>
                <a:spcPct val="20000"/>
              </a:spcBef>
              <a:buClr>
                <a:schemeClr val="tx2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indent="-457200">
              <a:spcBef>
                <a:spcPct val="20000"/>
              </a:spcBef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AutoNum type="arabicPeriod" startAt="7"/>
            </a:pPr>
            <a:r>
              <a:rPr lang="hu-HU" altLang="hu-HU" sz="2200" dirty="0" err="1"/>
              <a:t>Tápanyagellátottsági</a:t>
            </a:r>
            <a:r>
              <a:rPr lang="hu-HU" altLang="hu-HU" sz="2200" dirty="0"/>
              <a:t> zavarok feltárása és kiküszöbölése (</a:t>
            </a:r>
            <a:r>
              <a:rPr lang="hu-HU" altLang="hu-HU" sz="2200" dirty="0" err="1"/>
              <a:t>klorózis</a:t>
            </a:r>
            <a:r>
              <a:rPr lang="hu-HU" altLang="hu-HU" sz="2200" dirty="0"/>
              <a:t>, hiánytünetek). Pontosítása levélanalízis segítségével.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AutoNum type="arabicPeriod" startAt="8"/>
            </a:pPr>
            <a:r>
              <a:rPr lang="hu-HU" altLang="hu-HU" sz="2200" dirty="0" err="1"/>
              <a:t>Tápanyaggazdálkodási</a:t>
            </a:r>
            <a:r>
              <a:rPr lang="hu-HU" altLang="hu-HU" sz="2200" dirty="0"/>
              <a:t> és talajtani tulajdonságok, paraméterek időbeli változásának nyomon követése. (szennyezés)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AutoNum type="arabicPeriod" startAt="8"/>
            </a:pPr>
            <a:r>
              <a:rPr lang="hu-HU" altLang="hu-HU" sz="2200" dirty="0"/>
              <a:t>A </a:t>
            </a:r>
            <a:r>
              <a:rPr lang="hu-HU" altLang="hu-HU" sz="2200" dirty="0" err="1"/>
              <a:t>tápanyagfelvehetőséget</a:t>
            </a:r>
            <a:r>
              <a:rPr lang="hu-HU" altLang="hu-HU" sz="2200" dirty="0"/>
              <a:t> befolyásoló vízgazdálkodási tulajdonságok feltárása, amely lehetővé teszi a helyes termesztési mód és technológia megválasztását.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AutoNum type="arabicPeriod" startAt="8"/>
            </a:pPr>
            <a:r>
              <a:rPr lang="hu-HU" altLang="hu-HU" sz="2200" dirty="0"/>
              <a:t>Talajjavítások szükségességének megállapítása és a területen előforduló káros folyamatok mérséklése.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AutoNum type="arabicPeriod" startAt="8"/>
            </a:pPr>
            <a:r>
              <a:rPr lang="hu-HU" altLang="hu-HU" sz="2200" dirty="0"/>
              <a:t>Pályázati rendszer megválasztása (pl. agrár-környezetgazdálkodási célprogramok)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AutoNum type="arabicPeriod" startAt="8"/>
            </a:pPr>
            <a:r>
              <a:rPr lang="hu-HU" altLang="hu-HU" sz="2200" dirty="0"/>
              <a:t>Talajszennyezettség megállapítása, változásának nyomon követése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AutoNum type="arabicPeriod" startAt="8"/>
            </a:pPr>
            <a:endParaRPr lang="hu-HU" altLang="hu-HU" sz="2200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2768156" y="83058"/>
            <a:ext cx="64436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b="1" dirty="0">
                <a:latin typeface="Arial" panose="020B0604020202020204" pitchFamily="34" charset="0"/>
              </a:rPr>
              <a:t>Miért van szükség talajvizsgálatokra?</a:t>
            </a:r>
            <a:endParaRPr lang="hu-HU" altLang="hu-HU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313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1992314" y="-32179"/>
            <a:ext cx="871378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lnSpc>
                <a:spcPct val="120000"/>
              </a:lnSpc>
              <a:defRPr/>
            </a:pPr>
            <a:r>
              <a:rPr lang="hu-HU" sz="2800" b="1" dirty="0">
                <a:latin typeface="+mj-lt"/>
              </a:rPr>
              <a:t>Talajvizsgálatok száma Magyarországon, 1981-2010</a:t>
            </a:r>
            <a:endParaRPr lang="hu-HU" sz="2800" dirty="0">
              <a:latin typeface="+mj-lt"/>
            </a:endParaRPr>
          </a:p>
        </p:txBody>
      </p:sp>
      <p:sp>
        <p:nvSpPr>
          <p:cNvPr id="34819" name="Rectangle 4"/>
          <p:cNvSpPr>
            <a:spLocks noChangeArrowheads="1"/>
          </p:cNvSpPr>
          <p:nvPr/>
        </p:nvSpPr>
        <p:spPr bwMode="auto">
          <a:xfrm>
            <a:off x="1739900" y="333375"/>
            <a:ext cx="87137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hu-HU" altLang="hu-HU">
              <a:latin typeface="Georgia" panose="02040502050405020303" pitchFamily="18" charset="0"/>
            </a:endParaRPr>
          </a:p>
        </p:txBody>
      </p:sp>
      <p:pic>
        <p:nvPicPr>
          <p:cNvPr id="34820" name="Picture 6" descr="D:\MrCsatho\Oktatás\SZIE Gödöllő\KÖRNYEZETKÍMÉLŐ NÖVÉNYTÁPLÁLÁS\ábrák\TVG 1981-20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023" y="981075"/>
            <a:ext cx="8243887" cy="498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zövegdoboz 1"/>
          <p:cNvSpPr txBox="1"/>
          <p:nvPr/>
        </p:nvSpPr>
        <p:spPr>
          <a:xfrm>
            <a:off x="222422" y="5535827"/>
            <a:ext cx="28173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dirty="0" smtClean="0"/>
              <a:t>Forrás: Csathó, 2013</a:t>
            </a:r>
            <a:endParaRPr lang="hu-HU" sz="1200" dirty="0"/>
          </a:p>
        </p:txBody>
      </p:sp>
    </p:spTree>
    <p:extLst>
      <p:ext uri="{BB962C8B-B14F-4D97-AF65-F5344CB8AC3E}">
        <p14:creationId xmlns:p14="http://schemas.microsoft.com/office/powerpoint/2010/main" val="136334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term_gátló_ma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201" y="634960"/>
            <a:ext cx="7552203" cy="5617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748756" y="0"/>
            <a:ext cx="6840538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sz="3000" b="1" dirty="0">
                <a:latin typeface="+mj-lt"/>
              </a:rPr>
              <a:t>A talaj termékenységét gátló tényezők</a:t>
            </a:r>
          </a:p>
        </p:txBody>
      </p:sp>
    </p:spTree>
    <p:extLst>
      <p:ext uri="{BB962C8B-B14F-4D97-AF65-F5344CB8AC3E}">
        <p14:creationId xmlns:p14="http://schemas.microsoft.com/office/powerpoint/2010/main" val="23841906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08213" y="0"/>
            <a:ext cx="777240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hu-HU" altLang="hu-HU" sz="3600" b="1" dirty="0" smtClean="0"/>
              <a:t>Köszönöm a figyelmüket!</a:t>
            </a:r>
          </a:p>
        </p:txBody>
      </p:sp>
      <p:pic>
        <p:nvPicPr>
          <p:cNvPr id="101380" name="Picture 4" descr="I14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363" y="1097757"/>
            <a:ext cx="3667125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381" name="Picture 5" descr="I15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7619" y="1143000"/>
            <a:ext cx="3768725" cy="5139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671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42202"/>
            <a:ext cx="10058400" cy="82232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hu-HU" altLang="hu-HU" sz="3600" b="1" dirty="0" smtClean="0">
                <a:solidFill>
                  <a:schemeClr val="tx1"/>
                </a:solidFill>
              </a:rPr>
              <a:t>Tápanyag források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9800" y="2819400"/>
            <a:ext cx="7772400" cy="1981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hu-HU" altLang="hu-HU" b="1" smtClean="0"/>
              <a:t>Makroelemek: N, P</a:t>
            </a:r>
            <a:r>
              <a:rPr lang="hu-HU" altLang="hu-HU" b="1" baseline="-25000" smtClean="0"/>
              <a:t>2</a:t>
            </a:r>
            <a:r>
              <a:rPr lang="hu-HU" altLang="hu-HU" b="1" smtClean="0"/>
              <a:t>O</a:t>
            </a:r>
            <a:r>
              <a:rPr lang="hu-HU" altLang="hu-HU" b="1" baseline="-25000" smtClean="0"/>
              <a:t>5</a:t>
            </a:r>
            <a:r>
              <a:rPr lang="hu-HU" altLang="hu-HU" b="1" smtClean="0"/>
              <a:t>, K</a:t>
            </a:r>
            <a:r>
              <a:rPr lang="hu-HU" altLang="hu-HU" b="1" baseline="-25000" smtClean="0"/>
              <a:t>2</a:t>
            </a:r>
            <a:r>
              <a:rPr lang="hu-HU" altLang="hu-HU" b="1" smtClean="0"/>
              <a:t>O</a:t>
            </a:r>
            <a:endParaRPr lang="hu-HU" altLang="hu-HU" b="1" baseline="-25000" smtClean="0"/>
          </a:p>
          <a:p>
            <a:pPr eaLnBrk="1" hangingPunct="1">
              <a:buFontTx/>
              <a:buNone/>
            </a:pPr>
            <a:r>
              <a:rPr lang="hu-HU" altLang="hu-HU" b="1" smtClean="0"/>
              <a:t>Mezoelemek: Mg, Fe, Ca, S,</a:t>
            </a:r>
          </a:p>
          <a:p>
            <a:pPr eaLnBrk="1" hangingPunct="1">
              <a:buFontTx/>
              <a:buNone/>
            </a:pPr>
            <a:r>
              <a:rPr lang="hu-HU" altLang="hu-HU" b="1" smtClean="0"/>
              <a:t>Mikroelemek: Cu, Zn, B, Mn, Mo</a:t>
            </a:r>
            <a:endParaRPr lang="hu-HU" altLang="hu-HU" smtClean="0"/>
          </a:p>
        </p:txBody>
      </p:sp>
    </p:spTree>
    <p:extLst>
      <p:ext uri="{BB962C8B-B14F-4D97-AF65-F5344CB8AC3E}">
        <p14:creationId xmlns:p14="http://schemas.microsoft.com/office/powerpoint/2010/main" val="1352943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utoUpdateAnimBg="0"/>
      <p:bldP spid="3075" grpId="0" build="p" autoUpdateAnimBg="0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849880" y="-204216"/>
            <a:ext cx="7772400" cy="838200"/>
          </a:xfrm>
        </p:spPr>
        <p:txBody>
          <a:bodyPr/>
          <a:lstStyle/>
          <a:p>
            <a:pPr eaLnBrk="1" hangingPunct="1"/>
            <a:r>
              <a:rPr lang="hu-HU" altLang="hu-HU" sz="4000" b="1" dirty="0" smtClean="0">
                <a:solidFill>
                  <a:schemeClr val="tx1"/>
                </a:solidFill>
              </a:rPr>
              <a:t>A tápanyag </a:t>
            </a:r>
            <a:r>
              <a:rPr lang="hu-HU" altLang="hu-HU" sz="4000" b="1" dirty="0">
                <a:solidFill>
                  <a:schemeClr val="tx1"/>
                </a:solidFill>
              </a:rPr>
              <a:t>visszapótlás módjai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2376" y="1517904"/>
            <a:ext cx="10305288" cy="5111496"/>
          </a:xfrm>
        </p:spPr>
        <p:txBody>
          <a:bodyPr/>
          <a:lstStyle/>
          <a:p>
            <a:pPr marL="609600" indent="-609600" eaLnBrk="1" hangingPunct="1">
              <a:buClr>
                <a:schemeClr val="tx1"/>
              </a:buClr>
              <a:buFontTx/>
              <a:buAutoNum type="arabicPeriod"/>
            </a:pPr>
            <a:r>
              <a:rPr lang="hu-HU" altLang="hu-HU" sz="2400" b="1" dirty="0">
                <a:solidFill>
                  <a:schemeClr val="tx1"/>
                </a:solidFill>
              </a:rPr>
              <a:t>Különböző szerves trágyák alkalmazásával: </a:t>
            </a:r>
            <a:r>
              <a:rPr lang="hu-HU" altLang="hu-HU" sz="2400" b="1" dirty="0" smtClean="0">
                <a:solidFill>
                  <a:schemeClr val="tx1"/>
                </a:solidFill>
              </a:rPr>
              <a:t>istállótrágya, hígtrágya, </a:t>
            </a:r>
            <a:r>
              <a:rPr lang="hu-HU" altLang="hu-HU" sz="2400" b="1" dirty="0">
                <a:solidFill>
                  <a:schemeClr val="tx1"/>
                </a:solidFill>
              </a:rPr>
              <a:t>komposzt, zöldtrágya, kevert trágya, tőzeges trágya, földkeverékek, </a:t>
            </a:r>
            <a:r>
              <a:rPr lang="hu-HU" altLang="hu-HU" sz="2400" b="1" dirty="0" err="1">
                <a:solidFill>
                  <a:schemeClr val="tx1"/>
                </a:solidFill>
              </a:rPr>
              <a:t>növ-és</a:t>
            </a:r>
            <a:r>
              <a:rPr lang="hu-HU" altLang="hu-HU" sz="2400" b="1" dirty="0">
                <a:solidFill>
                  <a:schemeClr val="tx1"/>
                </a:solidFill>
              </a:rPr>
              <a:t> gyökérmaradvány – kis gazdaság, </a:t>
            </a:r>
            <a:r>
              <a:rPr lang="hu-HU" altLang="hu-HU" sz="2400" b="1" dirty="0" err="1">
                <a:solidFill>
                  <a:schemeClr val="tx1"/>
                </a:solidFill>
              </a:rPr>
              <a:t>biotermesztés</a:t>
            </a:r>
            <a:r>
              <a:rPr lang="hu-HU" altLang="hu-HU" sz="2400" b="1" dirty="0">
                <a:solidFill>
                  <a:schemeClr val="tx1"/>
                </a:solidFill>
              </a:rPr>
              <a:t>, környezetkímélő gazdálkodás.</a:t>
            </a:r>
          </a:p>
          <a:p>
            <a:pPr marL="609600" indent="-609600" eaLnBrk="1" hangingPunct="1">
              <a:buClr>
                <a:schemeClr val="tx1"/>
              </a:buClr>
              <a:buFontTx/>
              <a:buAutoNum type="arabicPeriod"/>
            </a:pPr>
            <a:r>
              <a:rPr lang="hu-HU" altLang="hu-HU" sz="2400" b="1" dirty="0"/>
              <a:t>Műtrágyák alkalmazásával</a:t>
            </a:r>
          </a:p>
          <a:p>
            <a:pPr marL="609600" indent="-609600" eaLnBrk="1" hangingPunct="1">
              <a:buClr>
                <a:schemeClr val="tx1"/>
              </a:buClr>
              <a:buNone/>
            </a:pPr>
            <a:r>
              <a:rPr lang="hu-HU" altLang="hu-HU" sz="2400" b="1" dirty="0"/>
              <a:t>	Nincs </a:t>
            </a:r>
            <a:r>
              <a:rPr lang="hu-HU" altLang="hu-HU" sz="2400" b="1" dirty="0" err="1"/>
              <a:t>szervesanyag</a:t>
            </a:r>
            <a:r>
              <a:rPr lang="hu-HU" altLang="hu-HU" sz="2400" b="1" dirty="0"/>
              <a:t> – elsősorban nagyüzemek, intenzív gazdálkodás.</a:t>
            </a:r>
          </a:p>
          <a:p>
            <a:pPr marL="609600" indent="-609600" eaLnBrk="1" hangingPunct="1">
              <a:buClr>
                <a:schemeClr val="tx1"/>
              </a:buClr>
              <a:buFontTx/>
              <a:buAutoNum type="arabicPeriod" startAt="3"/>
            </a:pPr>
            <a:r>
              <a:rPr lang="hu-HU" altLang="hu-HU" sz="2400" b="1" dirty="0"/>
              <a:t>Egyéb anyagok: - ásványok</a:t>
            </a:r>
          </a:p>
          <a:p>
            <a:pPr marL="609600" indent="-609600" eaLnBrk="1" hangingPunct="1">
              <a:buClr>
                <a:schemeClr val="tx1"/>
              </a:buClr>
              <a:buNone/>
            </a:pPr>
            <a:r>
              <a:rPr lang="hu-HU" altLang="hu-HU" sz="2400" b="1" dirty="0"/>
              <a:t>				 - kőzetőrlemények</a:t>
            </a:r>
          </a:p>
          <a:p>
            <a:pPr marL="609600" indent="-609600" eaLnBrk="1" hangingPunct="1">
              <a:buClr>
                <a:schemeClr val="tx1"/>
              </a:buClr>
              <a:buNone/>
            </a:pPr>
            <a:r>
              <a:rPr lang="hu-HU" altLang="hu-HU" sz="2400" b="1" dirty="0"/>
              <a:t>				 - baktérium trágya</a:t>
            </a:r>
          </a:p>
          <a:p>
            <a:pPr marL="609600" indent="-609600" eaLnBrk="1" hangingPunct="1">
              <a:buClr>
                <a:schemeClr val="tx1"/>
              </a:buClr>
              <a:buNone/>
            </a:pPr>
            <a:r>
              <a:rPr lang="hu-HU" altLang="hu-HU" sz="2400" b="1" dirty="0"/>
              <a:t>				 - CO</a:t>
            </a:r>
            <a:r>
              <a:rPr lang="hu-HU" altLang="hu-HU" sz="2400" b="1" baseline="-25000" dirty="0"/>
              <a:t>2</a:t>
            </a:r>
            <a:r>
              <a:rPr lang="hu-HU" altLang="hu-HU" sz="2400" b="1" dirty="0"/>
              <a:t> </a:t>
            </a:r>
            <a:r>
              <a:rPr lang="hu-HU" altLang="hu-HU" sz="2400" b="1" dirty="0" smtClean="0"/>
              <a:t>trágya</a:t>
            </a:r>
            <a:endParaRPr lang="hu-HU" altLang="hu-HU" sz="2400" b="1" dirty="0"/>
          </a:p>
        </p:txBody>
      </p:sp>
    </p:spTree>
    <p:extLst>
      <p:ext uri="{BB962C8B-B14F-4D97-AF65-F5344CB8AC3E}">
        <p14:creationId xmlns:p14="http://schemas.microsoft.com/office/powerpoint/2010/main" val="984505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utoUpdateAnimBg="0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2117124" y="64935"/>
            <a:ext cx="932523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sz="2000" b="1" dirty="0" smtClean="0">
                <a:latin typeface="Arial" panose="020B0604020202020204" pitchFamily="34" charset="0"/>
              </a:rPr>
              <a:t>A tápanyagok </a:t>
            </a:r>
            <a:r>
              <a:rPr lang="hu-HU" altLang="hu-HU" sz="2000" b="1" dirty="0">
                <a:latin typeface="Arial" panose="020B0604020202020204" pitchFamily="34" charset="0"/>
              </a:rPr>
              <a:t>felvehetőségét, hasznosítását befolyásoló tényezők</a:t>
            </a: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1571817" y="1453199"/>
            <a:ext cx="8353425" cy="4093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400" indent="-457200">
              <a:spcBef>
                <a:spcPct val="20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u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71600" indent="-4572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«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28800" indent="-457200">
              <a:spcBef>
                <a:spcPct val="20000"/>
              </a:spcBef>
              <a:buClr>
                <a:schemeClr val="tx2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indent="-457200">
              <a:spcBef>
                <a:spcPct val="20000"/>
              </a:spcBef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hu-HU" altLang="hu-HU" sz="2000" b="1" dirty="0"/>
              <a:t>A rendelkezésre álló tápanyagforrások, tápanyagok meg-kötődése, mozgékonysága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/>
              <a:t>	</a:t>
            </a:r>
            <a:r>
              <a:rPr lang="hu-HU" altLang="hu-HU" sz="2000" u="sng" dirty="0" smtClean="0"/>
              <a:t>Tápanyagfelvétel</a:t>
            </a:r>
            <a:r>
              <a:rPr lang="hu-HU" altLang="hu-HU" sz="2000" dirty="0"/>
              <a:t>: talajoldatból (változó koncentráció és összetétel)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/>
              <a:t>	</a:t>
            </a:r>
            <a:r>
              <a:rPr lang="hu-HU" altLang="hu-HU" sz="2000" u="sng" dirty="0"/>
              <a:t>Tápanyagok csoportosítása felvehetőség szerint</a:t>
            </a:r>
            <a:r>
              <a:rPr lang="hu-HU" altLang="hu-HU" sz="2000" dirty="0"/>
              <a:t>: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/>
              <a:t>		összes tápanyag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/>
              <a:t>		aktuálisan könnyen felvehető (összes N 1-2%-a) talajoldatból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/>
              <a:t>		potenciálisan felvehető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/>
              <a:t>		felvehetetlen tápanyag (N készlet </a:t>
            </a:r>
            <a:r>
              <a:rPr lang="hu-HU" altLang="hu-HU" sz="2000" dirty="0" smtClean="0"/>
              <a:t>90%-</a:t>
            </a:r>
            <a:r>
              <a:rPr lang="hu-HU" altLang="hu-HU" sz="2000" dirty="0"/>
              <a:t>a)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/>
              <a:t>	</a:t>
            </a:r>
            <a:r>
              <a:rPr lang="hu-HU" altLang="hu-HU" sz="2000" u="sng" dirty="0"/>
              <a:t>Tápanyagok mozgékonysága</a:t>
            </a:r>
            <a:r>
              <a:rPr lang="hu-HU" altLang="hu-HU" sz="2000" dirty="0"/>
              <a:t>: NO</a:t>
            </a:r>
            <a:r>
              <a:rPr lang="hu-HU" altLang="hu-HU" sz="2000" baseline="-25000" dirty="0"/>
              <a:t>3</a:t>
            </a:r>
            <a:r>
              <a:rPr lang="hu-HU" altLang="hu-HU" sz="2000" dirty="0"/>
              <a:t>: gyorsan, NH</a:t>
            </a:r>
            <a:r>
              <a:rPr lang="hu-HU" altLang="hu-HU" sz="2000" baseline="-25000" dirty="0"/>
              <a:t>4</a:t>
            </a:r>
            <a:r>
              <a:rPr lang="hu-HU" altLang="hu-HU" sz="2000" dirty="0"/>
              <a:t>: közepes, K: közepes, ill. gyenge, P: gyenge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/>
              <a:t>	</a:t>
            </a:r>
            <a:r>
              <a:rPr lang="hu-HU" altLang="hu-HU" sz="2000" u="sng" dirty="0"/>
              <a:t>Tápanyagveszteség</a:t>
            </a:r>
            <a:r>
              <a:rPr lang="hu-HU" altLang="hu-HU" sz="2000" dirty="0"/>
              <a:t>: </a:t>
            </a:r>
            <a:r>
              <a:rPr lang="hu-HU" altLang="hu-HU" sz="2000" i="1" dirty="0"/>
              <a:t>Kimosódás</a:t>
            </a:r>
            <a:r>
              <a:rPr lang="hu-HU" altLang="hu-HU" sz="2000" dirty="0"/>
              <a:t>: mélyebb rétegekbe, esetleg a talajvízbe. </a:t>
            </a:r>
            <a:r>
              <a:rPr lang="hu-HU" altLang="hu-HU" sz="2000" i="1" dirty="0"/>
              <a:t>Elsodródás</a:t>
            </a:r>
            <a:r>
              <a:rPr lang="hu-HU" altLang="hu-HU" sz="2000" dirty="0"/>
              <a:t>: víz, szél. </a:t>
            </a:r>
            <a:r>
              <a:rPr lang="hu-HU" altLang="hu-HU" sz="2000" i="1" dirty="0"/>
              <a:t>Gázveszteség</a:t>
            </a:r>
            <a:r>
              <a:rPr lang="hu-HU" altLang="hu-HU" sz="2000" dirty="0"/>
              <a:t>. Erős </a:t>
            </a:r>
            <a:r>
              <a:rPr lang="hu-HU" altLang="hu-HU" sz="2000" i="1" dirty="0"/>
              <a:t>megkötődés</a:t>
            </a:r>
            <a:r>
              <a:rPr lang="hu-HU" altLang="hu-HU" sz="2000" dirty="0"/>
              <a:t>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/>
              <a:t>			</a:t>
            </a:r>
          </a:p>
        </p:txBody>
      </p:sp>
    </p:spTree>
    <p:extLst>
      <p:ext uri="{BB962C8B-B14F-4D97-AF65-F5344CB8AC3E}">
        <p14:creationId xmlns:p14="http://schemas.microsoft.com/office/powerpoint/2010/main" val="3469936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22" y="704089"/>
            <a:ext cx="7205851" cy="4582758"/>
          </a:xfrm>
          <a:prstGeom prst="rect">
            <a:avLst/>
          </a:prstGeom>
        </p:spPr>
      </p:pic>
      <p:sp>
        <p:nvSpPr>
          <p:cNvPr id="3" name="Téglalap 2"/>
          <p:cNvSpPr/>
          <p:nvPr/>
        </p:nvSpPr>
        <p:spPr>
          <a:xfrm>
            <a:off x="2941203" y="0"/>
            <a:ext cx="80909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400" dirty="0"/>
              <a:t>A nitrogénformák ideális eloszlása a talajban (Kátai, 2011)</a:t>
            </a: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5773" y="704089"/>
            <a:ext cx="4086225" cy="595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645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2710249" y="82378"/>
            <a:ext cx="8377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A dél-dunántúli </a:t>
            </a:r>
            <a:r>
              <a:rPr lang="hu-HU" sz="2400" dirty="0"/>
              <a:t>talajok </a:t>
            </a:r>
            <a:r>
              <a:rPr lang="hu-HU" sz="2400" dirty="0" smtClean="0"/>
              <a:t>szervesanyag tartalma</a:t>
            </a:r>
            <a:endParaRPr lang="hu-HU" sz="2400" dirty="0"/>
          </a:p>
        </p:txBody>
      </p:sp>
      <p:sp>
        <p:nvSpPr>
          <p:cNvPr id="6" name="Szövegdoboz 5"/>
          <p:cNvSpPr txBox="1"/>
          <p:nvPr/>
        </p:nvSpPr>
        <p:spPr>
          <a:xfrm>
            <a:off x="79589" y="5619430"/>
            <a:ext cx="1304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/>
              <a:t>Forrás</a:t>
            </a:r>
            <a:r>
              <a:rPr lang="hu-HU" sz="1000" dirty="0" smtClean="0"/>
              <a:t>:</a:t>
            </a:r>
          </a:p>
          <a:p>
            <a:r>
              <a:rPr lang="hu-HU" sz="1000" dirty="0" smtClean="0"/>
              <a:t> </a:t>
            </a:r>
            <a:r>
              <a:rPr lang="hu-HU" sz="1000" dirty="0"/>
              <a:t>http://dosoremi.hu/</a:t>
            </a: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9576" y="617195"/>
            <a:ext cx="11012424" cy="6146284"/>
          </a:xfrm>
          <a:prstGeom prst="rect">
            <a:avLst/>
          </a:prstGeom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2703" y="4564405"/>
            <a:ext cx="2800350" cy="166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49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ktív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1397</TotalTime>
  <Words>1079</Words>
  <Application>Microsoft Office PowerPoint</Application>
  <PresentationFormat>Szélesvásznú</PresentationFormat>
  <Paragraphs>191</Paragraphs>
  <Slides>40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40</vt:i4>
      </vt:variant>
    </vt:vector>
  </HeadingPairs>
  <TitlesOfParts>
    <vt:vector size="47" baseType="lpstr">
      <vt:lpstr>Arial</vt:lpstr>
      <vt:lpstr>Calibri</vt:lpstr>
      <vt:lpstr>Calibri Light</vt:lpstr>
      <vt:lpstr>Georgia</vt:lpstr>
      <vt:lpstr>Times New Roman</vt:lpstr>
      <vt:lpstr>Wingdings</vt:lpstr>
      <vt:lpstr>Retrospektív</vt:lpstr>
      <vt:lpstr>Pirkó Béla  A talajtulajdonságok hatása a tápanyagok hasznosulására</vt:lpstr>
      <vt:lpstr>PowerPoint bemutató</vt:lpstr>
      <vt:lpstr>PowerPoint bemutató</vt:lpstr>
      <vt:lpstr>PowerPoint bemutató</vt:lpstr>
      <vt:lpstr>Tápanyag források</vt:lpstr>
      <vt:lpstr>A tápanyag visszapótlás módjai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Köszönöm a figyelmüket!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Pirko Bela</dc:creator>
  <cp:lastModifiedBy>Bela</cp:lastModifiedBy>
  <cp:revision>136</cp:revision>
  <dcterms:created xsi:type="dcterms:W3CDTF">2017-03-08T08:23:31Z</dcterms:created>
  <dcterms:modified xsi:type="dcterms:W3CDTF">2019-03-05T05:35:28Z</dcterms:modified>
</cp:coreProperties>
</file>