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5"/>
  </p:notesMasterIdLst>
  <p:sldIdLst>
    <p:sldId id="256" r:id="rId3"/>
    <p:sldId id="259" r:id="rId4"/>
    <p:sldId id="258" r:id="rId5"/>
    <p:sldId id="268" r:id="rId6"/>
    <p:sldId id="261" r:id="rId7"/>
    <p:sldId id="260" r:id="rId8"/>
    <p:sldId id="265" r:id="rId9"/>
    <p:sldId id="262" r:id="rId10"/>
    <p:sldId id="263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491163-10B9-452E-BF70-2EF18A6B382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CCE3A42D-4E20-49AA-8218-6C33691F5318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1800" b="1" dirty="0" smtClean="0">
              <a:solidFill>
                <a:schemeClr val="accent2"/>
              </a:solidFill>
            </a:rPr>
            <a:t>Talajmintavétel és elemzés</a:t>
          </a:r>
          <a:r>
            <a:rPr lang="fr-FR" sz="1800" b="1" dirty="0" smtClean="0">
              <a:solidFill>
                <a:schemeClr val="accent2"/>
              </a:solidFill>
            </a:rPr>
            <a:t>: </a:t>
          </a:r>
          <a:r>
            <a:rPr lang="fr-FR" sz="1800" dirty="0" smtClean="0"/>
            <a:t/>
          </a:r>
          <a:br>
            <a:rPr lang="fr-FR" sz="1800" dirty="0" smtClean="0"/>
          </a:br>
          <a:r>
            <a:rPr lang="hu-HU" sz="1800" dirty="0" smtClean="0"/>
            <a:t>Textúra</a:t>
          </a:r>
          <a:r>
            <a:rPr lang="fr-FR" sz="1800" dirty="0" smtClean="0"/>
            <a:t>, Ca, pH</a:t>
          </a:r>
          <a:r>
            <a:rPr lang="hu-HU" sz="1800" dirty="0" smtClean="0"/>
            <a:t>, (</a:t>
          </a:r>
          <a:r>
            <a:rPr lang="fr-FR" sz="1800" dirty="0" smtClean="0"/>
            <a:t>CEC</a:t>
          </a:r>
          <a:r>
            <a:rPr lang="hu-HU" sz="1800" dirty="0" smtClean="0"/>
            <a:t>, y1)</a:t>
          </a:r>
          <a:endParaRPr lang="fr-BE" sz="1800" dirty="0"/>
        </a:p>
      </dgm:t>
    </dgm:pt>
    <dgm:pt modelId="{B31C2842-CAC6-40F8-B7A9-986772B944FA}" type="parTrans" cxnId="{B4ED5CDF-8E4C-47E3-A68E-76D42EF2C832}">
      <dgm:prSet/>
      <dgm:spPr/>
      <dgm:t>
        <a:bodyPr/>
        <a:lstStyle/>
        <a:p>
          <a:endParaRPr lang="fr-BE" sz="2000"/>
        </a:p>
      </dgm:t>
    </dgm:pt>
    <dgm:pt modelId="{D0AA0B1A-F681-4E73-A4F5-760D535D13D9}" type="sibTrans" cxnId="{B4ED5CDF-8E4C-47E3-A68E-76D42EF2C832}">
      <dgm:prSet custT="1"/>
      <dgm:spPr/>
      <dgm:t>
        <a:bodyPr/>
        <a:lstStyle/>
        <a:p>
          <a:endParaRPr lang="fr-BE" sz="3200"/>
        </a:p>
      </dgm:t>
    </dgm:pt>
    <dgm:pt modelId="{3DBB3D57-6D7E-486B-A2C8-D6C95C276446}">
      <dgm:prSet phldrT="[Text]" custT="1"/>
      <dgm:spPr/>
      <dgm:t>
        <a:bodyPr/>
        <a:lstStyle/>
        <a:p>
          <a:r>
            <a:rPr lang="hu-HU" sz="1800" b="1" dirty="0" smtClean="0">
              <a:solidFill>
                <a:schemeClr val="accent2"/>
              </a:solidFill>
            </a:rPr>
            <a:t>Célmeghatározás</a:t>
          </a:r>
          <a:r>
            <a:rPr lang="fr-FR" sz="1800" b="1" dirty="0" smtClean="0">
              <a:solidFill>
                <a:schemeClr val="accent2"/>
              </a:solidFill>
            </a:rPr>
            <a:t>:</a:t>
          </a:r>
        </a:p>
        <a:p>
          <a:r>
            <a:rPr lang="hu-HU" sz="1800" dirty="0" smtClean="0"/>
            <a:t>Jelen helyzet</a:t>
          </a:r>
          <a:r>
            <a:rPr lang="fr-FR" sz="1800" dirty="0" smtClean="0"/>
            <a:t>&gt; </a:t>
          </a:r>
          <a:r>
            <a:rPr lang="hu-HU" sz="1800" dirty="0" smtClean="0"/>
            <a:t>kitűzött cél (pH)</a:t>
          </a:r>
          <a:endParaRPr lang="fr-BE" sz="1800" dirty="0"/>
        </a:p>
      </dgm:t>
    </dgm:pt>
    <dgm:pt modelId="{8D0DF70C-8CC2-49BF-82FA-8AFE710FAA3B}" type="parTrans" cxnId="{917F0932-96B8-44BA-A32D-85C23AE21B70}">
      <dgm:prSet/>
      <dgm:spPr/>
      <dgm:t>
        <a:bodyPr/>
        <a:lstStyle/>
        <a:p>
          <a:endParaRPr lang="fr-BE" sz="2000"/>
        </a:p>
      </dgm:t>
    </dgm:pt>
    <dgm:pt modelId="{2E330BC3-5032-4788-9116-3200B303C1EA}" type="sibTrans" cxnId="{917F0932-96B8-44BA-A32D-85C23AE21B70}">
      <dgm:prSet custT="1"/>
      <dgm:spPr/>
      <dgm:t>
        <a:bodyPr/>
        <a:lstStyle/>
        <a:p>
          <a:endParaRPr lang="fr-BE" sz="3200"/>
        </a:p>
      </dgm:t>
    </dgm:pt>
    <dgm:pt modelId="{73290FE2-EF27-429C-A1C7-DEEEB8ACFE61}">
      <dgm:prSet phldrT="[Text]" custT="1"/>
      <dgm:spPr/>
      <dgm:t>
        <a:bodyPr/>
        <a:lstStyle/>
        <a:p>
          <a:r>
            <a:rPr lang="hu-HU" sz="1800" b="1" dirty="0" smtClean="0">
              <a:solidFill>
                <a:schemeClr val="accent2"/>
              </a:solidFill>
            </a:rPr>
            <a:t>Optimális termék és metódus kiválasztása</a:t>
          </a:r>
          <a:r>
            <a:rPr lang="fr-FR" sz="1800" b="1" dirty="0" smtClean="0">
              <a:solidFill>
                <a:schemeClr val="accent2"/>
              </a:solidFill>
            </a:rPr>
            <a:t>:</a:t>
          </a:r>
        </a:p>
        <a:p>
          <a:r>
            <a:rPr lang="hu-HU" sz="1800" dirty="0" smtClean="0"/>
            <a:t>Cél függvényében (hatóanyag, pufferelés </a:t>
          </a:r>
          <a:r>
            <a:rPr lang="hu-HU" sz="1800" dirty="0" err="1" smtClean="0"/>
            <a:t>vs</a:t>
          </a:r>
          <a:r>
            <a:rPr lang="hu-HU" sz="1800" dirty="0" smtClean="0"/>
            <a:t> lépcsőzetes)</a:t>
          </a:r>
          <a:endParaRPr lang="fr-BE" sz="1800" dirty="0"/>
        </a:p>
      </dgm:t>
    </dgm:pt>
    <dgm:pt modelId="{E493B631-8DFE-48DF-A1EB-1B833E6424D4}" type="parTrans" cxnId="{5435A57A-2C47-4A0F-B747-DEA6087633F0}">
      <dgm:prSet/>
      <dgm:spPr/>
      <dgm:t>
        <a:bodyPr/>
        <a:lstStyle/>
        <a:p>
          <a:endParaRPr lang="fr-BE" sz="2000"/>
        </a:p>
      </dgm:t>
    </dgm:pt>
    <dgm:pt modelId="{B1BB45EB-0C40-4C03-B336-DC6764B5D40E}" type="sibTrans" cxnId="{5435A57A-2C47-4A0F-B747-DEA6087633F0}">
      <dgm:prSet custT="1"/>
      <dgm:spPr/>
      <dgm:t>
        <a:bodyPr/>
        <a:lstStyle/>
        <a:p>
          <a:endParaRPr lang="fr-BE" sz="3200"/>
        </a:p>
      </dgm:t>
    </dgm:pt>
    <dgm:pt modelId="{2FD54A14-5A20-4571-91E4-E28230AA61E5}">
      <dgm:prSet phldrT="[Text]" custT="1"/>
      <dgm:spPr/>
      <dgm:t>
        <a:bodyPr/>
        <a:lstStyle/>
        <a:p>
          <a:r>
            <a:rPr lang="hu-HU" sz="1800" b="1" dirty="0" smtClean="0">
              <a:solidFill>
                <a:schemeClr val="accent2"/>
              </a:solidFill>
            </a:rPr>
            <a:t>Kijuttatás</a:t>
          </a:r>
          <a:r>
            <a:rPr lang="fr-FR" sz="1800" b="1" dirty="0" smtClean="0">
              <a:solidFill>
                <a:schemeClr val="accent2"/>
              </a:solidFill>
            </a:rPr>
            <a:t>:</a:t>
          </a:r>
          <a:br>
            <a:rPr lang="fr-FR" sz="1800" b="1" dirty="0" smtClean="0">
              <a:solidFill>
                <a:schemeClr val="accent2"/>
              </a:solidFill>
            </a:rPr>
          </a:br>
          <a:r>
            <a:rPr lang="hu-HU" sz="1800" dirty="0" smtClean="0"/>
            <a:t>Egyenletesen, bedolgozva</a:t>
          </a:r>
          <a:endParaRPr lang="fr-BE" sz="1800" dirty="0"/>
        </a:p>
      </dgm:t>
    </dgm:pt>
    <dgm:pt modelId="{1F8442F6-69B9-46E4-9D5D-2E6BB6BA380F}" type="parTrans" cxnId="{ECF1BBD6-BEEE-469E-A2F3-A1C2AFBDEEEA}">
      <dgm:prSet/>
      <dgm:spPr/>
      <dgm:t>
        <a:bodyPr/>
        <a:lstStyle/>
        <a:p>
          <a:endParaRPr lang="fr-BE" sz="2000"/>
        </a:p>
      </dgm:t>
    </dgm:pt>
    <dgm:pt modelId="{1E3512DE-E324-4C5C-81A4-655740DBA0BA}" type="sibTrans" cxnId="{ECF1BBD6-BEEE-469E-A2F3-A1C2AFBDEEEA}">
      <dgm:prSet/>
      <dgm:spPr/>
      <dgm:t>
        <a:bodyPr/>
        <a:lstStyle/>
        <a:p>
          <a:endParaRPr lang="fr-BE" sz="2000"/>
        </a:p>
      </dgm:t>
    </dgm:pt>
    <dgm:pt modelId="{DEDC2F56-D954-4113-B0BC-E5C8E9762BE7}">
      <dgm:prSet phldrT="[Text]" custT="1"/>
      <dgm:spPr/>
      <dgm:t>
        <a:bodyPr/>
        <a:lstStyle/>
        <a:p>
          <a:r>
            <a:rPr lang="hu-HU" sz="1800" b="1" dirty="0" smtClean="0">
              <a:solidFill>
                <a:schemeClr val="accent2"/>
              </a:solidFill>
            </a:rPr>
            <a:t>Mennyiség meghatározása</a:t>
          </a:r>
          <a:r>
            <a:rPr lang="fr-FR" sz="1800" b="1" dirty="0" smtClean="0">
              <a:solidFill>
                <a:schemeClr val="accent2"/>
              </a:solidFill>
            </a:rPr>
            <a:t>:</a:t>
          </a:r>
        </a:p>
        <a:p>
          <a:r>
            <a:rPr lang="hu-HU" sz="1800" dirty="0" smtClean="0"/>
            <a:t>Semlegesítő érték, megcélzott pH érték</a:t>
          </a:r>
          <a:endParaRPr lang="fr-BE" sz="1800" dirty="0"/>
        </a:p>
      </dgm:t>
    </dgm:pt>
    <dgm:pt modelId="{676DE875-920F-4A14-B26B-23B15D78AD90}" type="parTrans" cxnId="{A0E99CD2-1642-4C90-A8BE-84CF3A8AE16D}">
      <dgm:prSet/>
      <dgm:spPr/>
      <dgm:t>
        <a:bodyPr/>
        <a:lstStyle/>
        <a:p>
          <a:endParaRPr lang="fr-BE" sz="2000"/>
        </a:p>
      </dgm:t>
    </dgm:pt>
    <dgm:pt modelId="{E1275718-981D-498F-B747-E4C5C29FF7A6}" type="sibTrans" cxnId="{A0E99CD2-1642-4C90-A8BE-84CF3A8AE16D}">
      <dgm:prSet custT="1"/>
      <dgm:spPr/>
      <dgm:t>
        <a:bodyPr/>
        <a:lstStyle/>
        <a:p>
          <a:endParaRPr lang="fr-BE" sz="3200"/>
        </a:p>
      </dgm:t>
    </dgm:pt>
    <dgm:pt modelId="{C1E4F864-6A54-4CD5-8996-C3F506AC7DB1}" type="pres">
      <dgm:prSet presAssocID="{57491163-10B9-452E-BF70-2EF18A6B382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3A83475D-E8F7-4F86-88C8-317B22598D19}" type="pres">
      <dgm:prSet presAssocID="{57491163-10B9-452E-BF70-2EF18A6B382F}" presName="dummyMaxCanvas" presStyleCnt="0">
        <dgm:presLayoutVars/>
      </dgm:prSet>
      <dgm:spPr/>
    </dgm:pt>
    <dgm:pt modelId="{9E2A8085-536E-4F0D-980A-70F4A8A0E339}" type="pres">
      <dgm:prSet presAssocID="{57491163-10B9-452E-BF70-2EF18A6B382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B3C26E56-C171-4E40-AECA-C9EBDF7C1F85}" type="pres">
      <dgm:prSet presAssocID="{57491163-10B9-452E-BF70-2EF18A6B382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739CF0E6-72E6-4768-A5AD-0ED332C7EA02}" type="pres">
      <dgm:prSet presAssocID="{57491163-10B9-452E-BF70-2EF18A6B382F}" presName="FiveNodes_3" presStyleLbl="node1" presStyleIdx="2" presStyleCnt="5" custScaleX="106288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260B451-6DD6-479F-AF48-DC3080F88C14}" type="pres">
      <dgm:prSet presAssocID="{57491163-10B9-452E-BF70-2EF18A6B382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B86EC1D-4AC0-442D-8478-E9FDF5B0124E}" type="pres">
      <dgm:prSet presAssocID="{57491163-10B9-452E-BF70-2EF18A6B382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D8F64E09-0A1B-4588-BDCB-ABAD8D644348}" type="pres">
      <dgm:prSet presAssocID="{57491163-10B9-452E-BF70-2EF18A6B382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1AD1FB0-B9B5-49A7-8E8A-971B3E58DB0E}" type="pres">
      <dgm:prSet presAssocID="{57491163-10B9-452E-BF70-2EF18A6B382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3FE8B91-A9F3-4FA1-B414-2E887085AA0D}" type="pres">
      <dgm:prSet presAssocID="{57491163-10B9-452E-BF70-2EF18A6B382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225EB877-9DBE-4BE7-AFD5-EE150A220AE7}" type="pres">
      <dgm:prSet presAssocID="{57491163-10B9-452E-BF70-2EF18A6B382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E3144669-04B6-497B-B672-D71D2B0779E2}" type="pres">
      <dgm:prSet presAssocID="{57491163-10B9-452E-BF70-2EF18A6B382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EE9D74EE-F0F4-440F-A7BA-49C4E158EB2A}" type="pres">
      <dgm:prSet presAssocID="{57491163-10B9-452E-BF70-2EF18A6B382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19C2A1A-6C6D-46F4-9647-91425915186D}" type="pres">
      <dgm:prSet presAssocID="{57491163-10B9-452E-BF70-2EF18A6B382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234777AE-B082-4AE9-B9F3-85DCC8386ECF}" type="pres">
      <dgm:prSet presAssocID="{57491163-10B9-452E-BF70-2EF18A6B382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4FB3C221-8871-4140-B54E-29D85BC663CC}" type="pres">
      <dgm:prSet presAssocID="{57491163-10B9-452E-BF70-2EF18A6B382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B564C61A-D22E-47F8-927D-1D4C124A6AAC}" type="presOf" srcId="{B1BB45EB-0C40-4C03-B336-DC6764B5D40E}" destId="{F3FE8B91-A9F3-4FA1-B414-2E887085AA0D}" srcOrd="0" destOrd="0" presId="urn:microsoft.com/office/officeart/2005/8/layout/vProcess5"/>
    <dgm:cxn modelId="{496058D1-4DE5-4F63-86C4-F5BE4C47BB00}" type="presOf" srcId="{E1275718-981D-498F-B747-E4C5C29FF7A6}" destId="{225EB877-9DBE-4BE7-AFD5-EE150A220AE7}" srcOrd="0" destOrd="0" presId="urn:microsoft.com/office/officeart/2005/8/layout/vProcess5"/>
    <dgm:cxn modelId="{91F522AA-671F-4E61-AE90-CDD5A4C070D3}" type="presOf" srcId="{CCE3A42D-4E20-49AA-8218-6C33691F5318}" destId="{9E2A8085-536E-4F0D-980A-70F4A8A0E339}" srcOrd="0" destOrd="0" presId="urn:microsoft.com/office/officeart/2005/8/layout/vProcess5"/>
    <dgm:cxn modelId="{F87FB0F5-B86D-4757-8CF3-4BFC1CFB6990}" type="presOf" srcId="{73290FE2-EF27-429C-A1C7-DEEEB8ACFE61}" destId="{F19C2A1A-6C6D-46F4-9647-91425915186D}" srcOrd="1" destOrd="0" presId="urn:microsoft.com/office/officeart/2005/8/layout/vProcess5"/>
    <dgm:cxn modelId="{96DF4A26-AE10-477F-A980-D48590D72EB9}" type="presOf" srcId="{3DBB3D57-6D7E-486B-A2C8-D6C95C276446}" destId="{B3C26E56-C171-4E40-AECA-C9EBDF7C1F85}" srcOrd="0" destOrd="0" presId="urn:microsoft.com/office/officeart/2005/8/layout/vProcess5"/>
    <dgm:cxn modelId="{C2ECA1AA-41BE-40FA-81A5-F735953759CF}" type="presOf" srcId="{2FD54A14-5A20-4571-91E4-E28230AA61E5}" destId="{4FB3C221-8871-4140-B54E-29D85BC663CC}" srcOrd="1" destOrd="0" presId="urn:microsoft.com/office/officeart/2005/8/layout/vProcess5"/>
    <dgm:cxn modelId="{DCEC7A2B-4A4B-41F3-91DF-947A64710006}" type="presOf" srcId="{57491163-10B9-452E-BF70-2EF18A6B382F}" destId="{C1E4F864-6A54-4CD5-8996-C3F506AC7DB1}" srcOrd="0" destOrd="0" presId="urn:microsoft.com/office/officeart/2005/8/layout/vProcess5"/>
    <dgm:cxn modelId="{B4ED5CDF-8E4C-47E3-A68E-76D42EF2C832}" srcId="{57491163-10B9-452E-BF70-2EF18A6B382F}" destId="{CCE3A42D-4E20-49AA-8218-6C33691F5318}" srcOrd="0" destOrd="0" parTransId="{B31C2842-CAC6-40F8-B7A9-986772B944FA}" sibTransId="{D0AA0B1A-F681-4E73-A4F5-760D535D13D9}"/>
    <dgm:cxn modelId="{5435A57A-2C47-4A0F-B747-DEA6087633F0}" srcId="{57491163-10B9-452E-BF70-2EF18A6B382F}" destId="{73290FE2-EF27-429C-A1C7-DEEEB8ACFE61}" srcOrd="2" destOrd="0" parTransId="{E493B631-8DFE-48DF-A1EB-1B833E6424D4}" sibTransId="{B1BB45EB-0C40-4C03-B336-DC6764B5D40E}"/>
    <dgm:cxn modelId="{A0E99CD2-1642-4C90-A8BE-84CF3A8AE16D}" srcId="{57491163-10B9-452E-BF70-2EF18A6B382F}" destId="{DEDC2F56-D954-4113-B0BC-E5C8E9762BE7}" srcOrd="3" destOrd="0" parTransId="{676DE875-920F-4A14-B26B-23B15D78AD90}" sibTransId="{E1275718-981D-498F-B747-E4C5C29FF7A6}"/>
    <dgm:cxn modelId="{71AC487F-B574-40DB-B8F7-405E378A8E92}" type="presOf" srcId="{3DBB3D57-6D7E-486B-A2C8-D6C95C276446}" destId="{EE9D74EE-F0F4-440F-A7BA-49C4E158EB2A}" srcOrd="1" destOrd="0" presId="urn:microsoft.com/office/officeart/2005/8/layout/vProcess5"/>
    <dgm:cxn modelId="{917F0932-96B8-44BA-A32D-85C23AE21B70}" srcId="{57491163-10B9-452E-BF70-2EF18A6B382F}" destId="{3DBB3D57-6D7E-486B-A2C8-D6C95C276446}" srcOrd="1" destOrd="0" parTransId="{8D0DF70C-8CC2-49BF-82FA-8AFE710FAA3B}" sibTransId="{2E330BC3-5032-4788-9116-3200B303C1EA}"/>
    <dgm:cxn modelId="{9905CC0B-0BC1-48F8-B7B9-F0AA9D7C45E7}" type="presOf" srcId="{DEDC2F56-D954-4113-B0BC-E5C8E9762BE7}" destId="{D260B451-6DD6-479F-AF48-DC3080F88C14}" srcOrd="0" destOrd="0" presId="urn:microsoft.com/office/officeart/2005/8/layout/vProcess5"/>
    <dgm:cxn modelId="{56B33DAA-7035-44C5-A3CB-1BB1DAFCC0CE}" type="presOf" srcId="{2E330BC3-5032-4788-9116-3200B303C1EA}" destId="{91AD1FB0-B9B5-49A7-8E8A-971B3E58DB0E}" srcOrd="0" destOrd="0" presId="urn:microsoft.com/office/officeart/2005/8/layout/vProcess5"/>
    <dgm:cxn modelId="{ECF1BBD6-BEEE-469E-A2F3-A1C2AFBDEEEA}" srcId="{57491163-10B9-452E-BF70-2EF18A6B382F}" destId="{2FD54A14-5A20-4571-91E4-E28230AA61E5}" srcOrd="4" destOrd="0" parTransId="{1F8442F6-69B9-46E4-9D5D-2E6BB6BA380F}" sibTransId="{1E3512DE-E324-4C5C-81A4-655740DBA0BA}"/>
    <dgm:cxn modelId="{609ECD18-4288-4954-8533-30C4C3293854}" type="presOf" srcId="{DEDC2F56-D954-4113-B0BC-E5C8E9762BE7}" destId="{234777AE-B082-4AE9-B9F3-85DCC8386ECF}" srcOrd="1" destOrd="0" presId="urn:microsoft.com/office/officeart/2005/8/layout/vProcess5"/>
    <dgm:cxn modelId="{5A2A9D57-268F-4ED1-AFC9-ED9429CA4EEC}" type="presOf" srcId="{2FD54A14-5A20-4571-91E4-E28230AA61E5}" destId="{FB86EC1D-4AC0-442D-8478-E9FDF5B0124E}" srcOrd="0" destOrd="0" presId="urn:microsoft.com/office/officeart/2005/8/layout/vProcess5"/>
    <dgm:cxn modelId="{B5A0F936-C3E8-4B44-9A15-DFE2DD189F46}" type="presOf" srcId="{D0AA0B1A-F681-4E73-A4F5-760D535D13D9}" destId="{D8F64E09-0A1B-4588-BDCB-ABAD8D644348}" srcOrd="0" destOrd="0" presId="urn:microsoft.com/office/officeart/2005/8/layout/vProcess5"/>
    <dgm:cxn modelId="{DE23F188-4FCC-4AF2-9CBD-DC96B64B0AF8}" type="presOf" srcId="{73290FE2-EF27-429C-A1C7-DEEEB8ACFE61}" destId="{739CF0E6-72E6-4768-A5AD-0ED332C7EA02}" srcOrd="0" destOrd="0" presId="urn:microsoft.com/office/officeart/2005/8/layout/vProcess5"/>
    <dgm:cxn modelId="{BE14F54D-1C07-459D-84CD-5B5FEACFF90F}" type="presOf" srcId="{CCE3A42D-4E20-49AA-8218-6C33691F5318}" destId="{E3144669-04B6-497B-B672-D71D2B0779E2}" srcOrd="1" destOrd="0" presId="urn:microsoft.com/office/officeart/2005/8/layout/vProcess5"/>
    <dgm:cxn modelId="{C28D0954-4A67-4DDA-ADFF-BE09729E9F4A}" type="presParOf" srcId="{C1E4F864-6A54-4CD5-8996-C3F506AC7DB1}" destId="{3A83475D-E8F7-4F86-88C8-317B22598D19}" srcOrd="0" destOrd="0" presId="urn:microsoft.com/office/officeart/2005/8/layout/vProcess5"/>
    <dgm:cxn modelId="{B0BC2D0B-72DC-46D2-9E50-BF88B51BDA7C}" type="presParOf" srcId="{C1E4F864-6A54-4CD5-8996-C3F506AC7DB1}" destId="{9E2A8085-536E-4F0D-980A-70F4A8A0E339}" srcOrd="1" destOrd="0" presId="urn:microsoft.com/office/officeart/2005/8/layout/vProcess5"/>
    <dgm:cxn modelId="{F7C678BF-0BE0-4C6E-B0D8-B66A077846FC}" type="presParOf" srcId="{C1E4F864-6A54-4CD5-8996-C3F506AC7DB1}" destId="{B3C26E56-C171-4E40-AECA-C9EBDF7C1F85}" srcOrd="2" destOrd="0" presId="urn:microsoft.com/office/officeart/2005/8/layout/vProcess5"/>
    <dgm:cxn modelId="{6F774730-07CA-4AF0-A31D-73A6BFC51E14}" type="presParOf" srcId="{C1E4F864-6A54-4CD5-8996-C3F506AC7DB1}" destId="{739CF0E6-72E6-4768-A5AD-0ED332C7EA02}" srcOrd="3" destOrd="0" presId="urn:microsoft.com/office/officeart/2005/8/layout/vProcess5"/>
    <dgm:cxn modelId="{DE7F01FB-CC14-48C5-A775-776D72E800E5}" type="presParOf" srcId="{C1E4F864-6A54-4CD5-8996-C3F506AC7DB1}" destId="{D260B451-6DD6-479F-AF48-DC3080F88C14}" srcOrd="4" destOrd="0" presId="urn:microsoft.com/office/officeart/2005/8/layout/vProcess5"/>
    <dgm:cxn modelId="{A88F1A0C-993A-4046-8741-B391359CBFDF}" type="presParOf" srcId="{C1E4F864-6A54-4CD5-8996-C3F506AC7DB1}" destId="{FB86EC1D-4AC0-442D-8478-E9FDF5B0124E}" srcOrd="5" destOrd="0" presId="urn:microsoft.com/office/officeart/2005/8/layout/vProcess5"/>
    <dgm:cxn modelId="{1CA2ECE9-05C7-484F-90FA-CA911B2FFED8}" type="presParOf" srcId="{C1E4F864-6A54-4CD5-8996-C3F506AC7DB1}" destId="{D8F64E09-0A1B-4588-BDCB-ABAD8D644348}" srcOrd="6" destOrd="0" presId="urn:microsoft.com/office/officeart/2005/8/layout/vProcess5"/>
    <dgm:cxn modelId="{8C39CCB7-5896-475E-A654-6AE0DCE0C610}" type="presParOf" srcId="{C1E4F864-6A54-4CD5-8996-C3F506AC7DB1}" destId="{91AD1FB0-B9B5-49A7-8E8A-971B3E58DB0E}" srcOrd="7" destOrd="0" presId="urn:microsoft.com/office/officeart/2005/8/layout/vProcess5"/>
    <dgm:cxn modelId="{5944ACEB-378E-4E1E-9A64-8A3C02B5A82C}" type="presParOf" srcId="{C1E4F864-6A54-4CD5-8996-C3F506AC7DB1}" destId="{F3FE8B91-A9F3-4FA1-B414-2E887085AA0D}" srcOrd="8" destOrd="0" presId="urn:microsoft.com/office/officeart/2005/8/layout/vProcess5"/>
    <dgm:cxn modelId="{D7C0AA3D-BAD6-4809-8A55-7624DE140352}" type="presParOf" srcId="{C1E4F864-6A54-4CD5-8996-C3F506AC7DB1}" destId="{225EB877-9DBE-4BE7-AFD5-EE150A220AE7}" srcOrd="9" destOrd="0" presId="urn:microsoft.com/office/officeart/2005/8/layout/vProcess5"/>
    <dgm:cxn modelId="{B80F15DA-1E35-4731-BE17-80D5425C30F2}" type="presParOf" srcId="{C1E4F864-6A54-4CD5-8996-C3F506AC7DB1}" destId="{E3144669-04B6-497B-B672-D71D2B0779E2}" srcOrd="10" destOrd="0" presId="urn:microsoft.com/office/officeart/2005/8/layout/vProcess5"/>
    <dgm:cxn modelId="{80AF28F0-5675-4596-A218-4FD3A6498438}" type="presParOf" srcId="{C1E4F864-6A54-4CD5-8996-C3F506AC7DB1}" destId="{EE9D74EE-F0F4-440F-A7BA-49C4E158EB2A}" srcOrd="11" destOrd="0" presId="urn:microsoft.com/office/officeart/2005/8/layout/vProcess5"/>
    <dgm:cxn modelId="{2C6C13C5-37CA-458F-9A44-A6E7DBF0C53E}" type="presParOf" srcId="{C1E4F864-6A54-4CD5-8996-C3F506AC7DB1}" destId="{F19C2A1A-6C6D-46F4-9647-91425915186D}" srcOrd="12" destOrd="0" presId="urn:microsoft.com/office/officeart/2005/8/layout/vProcess5"/>
    <dgm:cxn modelId="{318AB09B-F005-44AC-9348-DD02ED78BC42}" type="presParOf" srcId="{C1E4F864-6A54-4CD5-8996-C3F506AC7DB1}" destId="{234777AE-B082-4AE9-B9F3-85DCC8386ECF}" srcOrd="13" destOrd="0" presId="urn:microsoft.com/office/officeart/2005/8/layout/vProcess5"/>
    <dgm:cxn modelId="{7ECA48F2-817B-4B75-A81D-1C697A27988C}" type="presParOf" srcId="{C1E4F864-6A54-4CD5-8996-C3F506AC7DB1}" destId="{4FB3C221-8871-4140-B54E-29D85BC663CC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A8085-536E-4F0D-980A-70F4A8A0E339}">
      <dsp:nvSpPr>
        <dsp:cNvPr id="0" name=""/>
        <dsp:cNvSpPr/>
      </dsp:nvSpPr>
      <dsp:spPr>
        <a:xfrm>
          <a:off x="0" y="0"/>
          <a:ext cx="6902634" cy="9863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u-HU" sz="1800" b="1" kern="1200" dirty="0" smtClean="0">
              <a:solidFill>
                <a:schemeClr val="accent2"/>
              </a:solidFill>
            </a:rPr>
            <a:t>Talajmintavétel és elemzés</a:t>
          </a:r>
          <a:r>
            <a:rPr lang="fr-FR" sz="1800" b="1" kern="1200" dirty="0" smtClean="0">
              <a:solidFill>
                <a:schemeClr val="accent2"/>
              </a:solidFill>
            </a:rPr>
            <a:t>: </a:t>
          </a:r>
          <a:r>
            <a:rPr lang="fr-FR" sz="1800" kern="1200" dirty="0" smtClean="0"/>
            <a:t/>
          </a:r>
          <a:br>
            <a:rPr lang="fr-FR" sz="1800" kern="1200" dirty="0" smtClean="0"/>
          </a:br>
          <a:r>
            <a:rPr lang="hu-HU" sz="1800" kern="1200" dirty="0" smtClean="0"/>
            <a:t>Textúra</a:t>
          </a:r>
          <a:r>
            <a:rPr lang="fr-FR" sz="1800" kern="1200" dirty="0" smtClean="0"/>
            <a:t>, Ca, pH</a:t>
          </a:r>
          <a:r>
            <a:rPr lang="hu-HU" sz="1800" kern="1200" dirty="0" smtClean="0"/>
            <a:t>, (</a:t>
          </a:r>
          <a:r>
            <a:rPr lang="fr-FR" sz="1800" kern="1200" dirty="0" smtClean="0"/>
            <a:t>CEC</a:t>
          </a:r>
          <a:r>
            <a:rPr lang="hu-HU" sz="1800" kern="1200" dirty="0" smtClean="0"/>
            <a:t>, y1)</a:t>
          </a:r>
          <a:endParaRPr lang="fr-BE" sz="1800" kern="1200" dirty="0"/>
        </a:p>
      </dsp:txBody>
      <dsp:txXfrm>
        <a:off x="28888" y="28888"/>
        <a:ext cx="5722926" cy="928537"/>
      </dsp:txXfrm>
    </dsp:sp>
    <dsp:sp modelId="{B3C26E56-C171-4E40-AECA-C9EBDF7C1F85}">
      <dsp:nvSpPr>
        <dsp:cNvPr id="0" name=""/>
        <dsp:cNvSpPr/>
      </dsp:nvSpPr>
      <dsp:spPr>
        <a:xfrm>
          <a:off x="515456" y="1123301"/>
          <a:ext cx="6902634" cy="9863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solidFill>
                <a:schemeClr val="accent2"/>
              </a:solidFill>
            </a:rPr>
            <a:t>Célmeghatározás</a:t>
          </a:r>
          <a:r>
            <a:rPr lang="fr-FR" sz="1800" b="1" kern="1200" dirty="0" smtClean="0">
              <a:solidFill>
                <a:schemeClr val="accent2"/>
              </a:solidFill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Jelen helyzet</a:t>
          </a:r>
          <a:r>
            <a:rPr lang="fr-FR" sz="1800" kern="1200" dirty="0" smtClean="0"/>
            <a:t>&gt; </a:t>
          </a:r>
          <a:r>
            <a:rPr lang="hu-HU" sz="1800" kern="1200" dirty="0" smtClean="0"/>
            <a:t>kitűzött cél (pH)</a:t>
          </a:r>
          <a:endParaRPr lang="fr-BE" sz="1800" kern="1200" dirty="0"/>
        </a:p>
      </dsp:txBody>
      <dsp:txXfrm>
        <a:off x="544344" y="1152189"/>
        <a:ext cx="5688297" cy="928537"/>
      </dsp:txXfrm>
    </dsp:sp>
    <dsp:sp modelId="{739CF0E6-72E6-4768-A5AD-0ED332C7EA02}">
      <dsp:nvSpPr>
        <dsp:cNvPr id="0" name=""/>
        <dsp:cNvSpPr/>
      </dsp:nvSpPr>
      <dsp:spPr>
        <a:xfrm>
          <a:off x="813894" y="2246603"/>
          <a:ext cx="7336671" cy="9863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solidFill>
                <a:schemeClr val="accent2"/>
              </a:solidFill>
            </a:rPr>
            <a:t>Optimális termék és metódus kiválasztása</a:t>
          </a:r>
          <a:r>
            <a:rPr lang="fr-FR" sz="1800" b="1" kern="1200" dirty="0" smtClean="0">
              <a:solidFill>
                <a:schemeClr val="accent2"/>
              </a:solidFill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Cél függvényében (hatóanyag, pufferelés </a:t>
          </a:r>
          <a:r>
            <a:rPr lang="hu-HU" sz="1800" kern="1200" dirty="0" err="1" smtClean="0"/>
            <a:t>vs</a:t>
          </a:r>
          <a:r>
            <a:rPr lang="hu-HU" sz="1800" kern="1200" dirty="0" smtClean="0"/>
            <a:t> lépcsőzetes)</a:t>
          </a:r>
          <a:endParaRPr lang="fr-BE" sz="1800" kern="1200" dirty="0"/>
        </a:p>
      </dsp:txBody>
      <dsp:txXfrm>
        <a:off x="842782" y="2275491"/>
        <a:ext cx="6049611" cy="928537"/>
      </dsp:txXfrm>
    </dsp:sp>
    <dsp:sp modelId="{D260B451-6DD6-479F-AF48-DC3080F88C14}">
      <dsp:nvSpPr>
        <dsp:cNvPr id="0" name=""/>
        <dsp:cNvSpPr/>
      </dsp:nvSpPr>
      <dsp:spPr>
        <a:xfrm>
          <a:off x="1546369" y="3369904"/>
          <a:ext cx="6902634" cy="9863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solidFill>
                <a:schemeClr val="accent2"/>
              </a:solidFill>
            </a:rPr>
            <a:t>Mennyiség meghatározása</a:t>
          </a:r>
          <a:r>
            <a:rPr lang="fr-FR" sz="1800" b="1" kern="1200" dirty="0" smtClean="0">
              <a:solidFill>
                <a:schemeClr val="accent2"/>
              </a:solidFill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Semlegesítő érték, megcélzott pH érték</a:t>
          </a:r>
          <a:endParaRPr lang="fr-BE" sz="1800" kern="1200" dirty="0"/>
        </a:p>
      </dsp:txBody>
      <dsp:txXfrm>
        <a:off x="1575257" y="3398792"/>
        <a:ext cx="5688297" cy="928537"/>
      </dsp:txXfrm>
    </dsp:sp>
    <dsp:sp modelId="{FB86EC1D-4AC0-442D-8478-E9FDF5B0124E}">
      <dsp:nvSpPr>
        <dsp:cNvPr id="0" name=""/>
        <dsp:cNvSpPr/>
      </dsp:nvSpPr>
      <dsp:spPr>
        <a:xfrm>
          <a:off x="2061825" y="4493206"/>
          <a:ext cx="6902634" cy="9863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solidFill>
                <a:schemeClr val="accent2"/>
              </a:solidFill>
            </a:rPr>
            <a:t>Kijuttatás</a:t>
          </a:r>
          <a:r>
            <a:rPr lang="fr-FR" sz="1800" b="1" kern="1200" dirty="0" smtClean="0">
              <a:solidFill>
                <a:schemeClr val="accent2"/>
              </a:solidFill>
            </a:rPr>
            <a:t>:</a:t>
          </a:r>
          <a:br>
            <a:rPr lang="fr-FR" sz="1800" b="1" kern="1200" dirty="0" smtClean="0">
              <a:solidFill>
                <a:schemeClr val="accent2"/>
              </a:solidFill>
            </a:rPr>
          </a:br>
          <a:r>
            <a:rPr lang="hu-HU" sz="1800" kern="1200" dirty="0" smtClean="0"/>
            <a:t>Egyenletesen, bedolgozva</a:t>
          </a:r>
          <a:endParaRPr lang="fr-BE" sz="1800" kern="1200" dirty="0"/>
        </a:p>
      </dsp:txBody>
      <dsp:txXfrm>
        <a:off x="2090713" y="4522094"/>
        <a:ext cx="5688297" cy="928537"/>
      </dsp:txXfrm>
    </dsp:sp>
    <dsp:sp modelId="{D8F64E09-0A1B-4588-BDCB-ABAD8D644348}">
      <dsp:nvSpPr>
        <dsp:cNvPr id="0" name=""/>
        <dsp:cNvSpPr/>
      </dsp:nvSpPr>
      <dsp:spPr>
        <a:xfrm>
          <a:off x="6261530" y="720556"/>
          <a:ext cx="641103" cy="641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3200" kern="1200"/>
        </a:p>
      </dsp:txBody>
      <dsp:txXfrm>
        <a:off x="6405778" y="720556"/>
        <a:ext cx="352607" cy="482430"/>
      </dsp:txXfrm>
    </dsp:sp>
    <dsp:sp modelId="{91AD1FB0-B9B5-49A7-8E8A-971B3E58DB0E}">
      <dsp:nvSpPr>
        <dsp:cNvPr id="0" name=""/>
        <dsp:cNvSpPr/>
      </dsp:nvSpPr>
      <dsp:spPr>
        <a:xfrm>
          <a:off x="6776986" y="1843858"/>
          <a:ext cx="641103" cy="641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3200" kern="1200"/>
        </a:p>
      </dsp:txBody>
      <dsp:txXfrm>
        <a:off x="6921234" y="1843858"/>
        <a:ext cx="352607" cy="482430"/>
      </dsp:txXfrm>
    </dsp:sp>
    <dsp:sp modelId="{F3FE8B91-A9F3-4FA1-B414-2E887085AA0D}">
      <dsp:nvSpPr>
        <dsp:cNvPr id="0" name=""/>
        <dsp:cNvSpPr/>
      </dsp:nvSpPr>
      <dsp:spPr>
        <a:xfrm>
          <a:off x="7292443" y="2950721"/>
          <a:ext cx="641103" cy="641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3200" kern="1200"/>
        </a:p>
      </dsp:txBody>
      <dsp:txXfrm>
        <a:off x="7436691" y="2950721"/>
        <a:ext cx="352607" cy="482430"/>
      </dsp:txXfrm>
    </dsp:sp>
    <dsp:sp modelId="{225EB877-9DBE-4BE7-AFD5-EE150A220AE7}">
      <dsp:nvSpPr>
        <dsp:cNvPr id="0" name=""/>
        <dsp:cNvSpPr/>
      </dsp:nvSpPr>
      <dsp:spPr>
        <a:xfrm>
          <a:off x="7807899" y="4084982"/>
          <a:ext cx="641103" cy="6411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3200" kern="1200"/>
        </a:p>
      </dsp:txBody>
      <dsp:txXfrm>
        <a:off x="7952147" y="4084982"/>
        <a:ext cx="352607" cy="482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62D42-3161-428D-810C-7C71400F2544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DA266-3292-48D7-8A9F-C5943D0EFD0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986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F9E61-8EDD-42E4-9246-7FF3E1B0CC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7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96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195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185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 Master slide w Titl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5" y="1340768"/>
            <a:ext cx="10899616" cy="4752528"/>
          </a:xfrm>
        </p:spPr>
        <p:txBody>
          <a:bodyPr/>
          <a:lstStyle>
            <a:lvl1pPr>
              <a:buSzPct val="140000"/>
              <a:defRPr/>
            </a:lvl1pPr>
            <a:lvl2pPr>
              <a:defRPr/>
            </a:lvl2pPr>
            <a:lvl3pPr>
              <a:buClr>
                <a:srgbClr val="0070C0"/>
              </a:buClr>
              <a:defRPr>
                <a:solidFill>
                  <a:srgbClr val="0070C0"/>
                </a:solidFill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1007435" y="1196752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Content Placeholder 5"/>
          <p:cNvSpPr>
            <a:spLocks noGrp="1"/>
          </p:cNvSpPr>
          <p:nvPr>
            <p:ph sz="quarter" idx="12"/>
          </p:nvPr>
        </p:nvSpPr>
        <p:spPr>
          <a:xfrm>
            <a:off x="948025" y="764705"/>
            <a:ext cx="10945283" cy="359569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8401053" y="6381753"/>
            <a:ext cx="124671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DA1D7B7-F440-4741-B8EC-1A9DF32002AD}" type="slidenum">
              <a:rPr lang="fr-BE" smtClean="0"/>
              <a:pPr>
                <a:defRPr/>
              </a:pPr>
              <a:t>‹#›</a:t>
            </a:fld>
            <a:endParaRPr lang="fr-B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4847861" y="6376246"/>
            <a:ext cx="2844800" cy="365125"/>
          </a:xfrm>
          <a:prstGeom prst="rect">
            <a:avLst/>
          </a:prstGeom>
        </p:spPr>
        <p:txBody>
          <a:bodyPr/>
          <a:lstStyle/>
          <a:p>
            <a:fld id="{65830BAC-3C34-4569-8C31-F1CEA22D5C8F}" type="datetime1">
              <a:rPr lang="fr-BE" smtClean="0"/>
              <a:pPr/>
              <a:t>26/02/2019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1523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-Regular slide 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247787"/>
            <a:ext cx="12192000" cy="539721"/>
          </a:xfrm>
          <a:prstGeom prst="rect">
            <a:avLst/>
          </a:prstGeom>
        </p:spPr>
        <p:txBody>
          <a:bodyPr/>
          <a:lstStyle>
            <a:lvl1pPr algn="ctr">
              <a:defRPr lang="fr-BE" sz="2800" kern="1200" dirty="0">
                <a:solidFill>
                  <a:schemeClr val="tx2"/>
                </a:solidFill>
                <a:latin typeface="DIN Offc Medium" pitchFamily="34" charset="0"/>
                <a:ea typeface="+mn-ea"/>
                <a:cs typeface="Frutiger CE 45 Light" pitchFamily="2" charset="0"/>
              </a:defRPr>
            </a:lvl1pPr>
          </a:lstStyle>
          <a:p>
            <a:r>
              <a:rPr lang="hu-HU" smtClean="0"/>
              <a:t>Mintacím szerkesztése</a:t>
            </a:r>
            <a:endParaRPr lang="fr-BE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721360" y="1043874"/>
            <a:ext cx="10759440" cy="5090227"/>
          </a:xfrm>
        </p:spPr>
        <p:txBody>
          <a:bodyPr/>
          <a:lstStyle/>
          <a:p>
            <a:r>
              <a:rPr lang="fr-BE" dirty="0" smtClean="0"/>
              <a:t>Main </a:t>
            </a:r>
            <a:r>
              <a:rPr lang="fr-BE" dirty="0" err="1" smtClean="0"/>
              <a:t>idea</a:t>
            </a:r>
            <a:endParaRPr lang="fr-BE" dirty="0" smtClean="0"/>
          </a:p>
          <a:p>
            <a:pPr lvl="1"/>
            <a:r>
              <a:rPr lang="fr-BE" dirty="0" err="1" smtClean="0"/>
              <a:t>Different</a:t>
            </a:r>
            <a:r>
              <a:rPr lang="fr-BE" dirty="0" smtClean="0"/>
              <a:t> points</a:t>
            </a:r>
          </a:p>
          <a:p>
            <a:pPr lvl="2"/>
            <a:r>
              <a:rPr lang="fr-BE" dirty="0" smtClean="0"/>
              <a:t>2</a:t>
            </a:r>
            <a:r>
              <a:rPr lang="fr-BE" baseline="30000" dirty="0" smtClean="0"/>
              <a:t>nd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3"/>
            <a:r>
              <a:rPr lang="fr-BE" dirty="0" smtClean="0"/>
              <a:t>3rd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4"/>
            <a:r>
              <a:rPr lang="fr-BE" dirty="0" smtClean="0"/>
              <a:t>4th </a:t>
            </a:r>
            <a:r>
              <a:rPr lang="fr-BE" dirty="0" err="1" smtClean="0"/>
              <a:t>level</a:t>
            </a:r>
            <a:endParaRPr lang="fr-BE" dirty="0" smtClean="0"/>
          </a:p>
        </p:txBody>
      </p:sp>
      <p:sp>
        <p:nvSpPr>
          <p:cNvPr id="13" name="Arc 12"/>
          <p:cNvSpPr/>
          <p:nvPr/>
        </p:nvSpPr>
        <p:spPr bwMode="auto">
          <a:xfrm>
            <a:off x="-285935" y="304523"/>
            <a:ext cx="569331" cy="426998"/>
          </a:xfrm>
          <a:prstGeom prst="arc">
            <a:avLst>
              <a:gd name="adj1" fmla="val 16200000"/>
              <a:gd name="adj2" fmla="val 539721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Arc 17"/>
          <p:cNvSpPr/>
          <p:nvPr/>
        </p:nvSpPr>
        <p:spPr bwMode="auto">
          <a:xfrm flipH="1">
            <a:off x="11907335" y="304523"/>
            <a:ext cx="569331" cy="426998"/>
          </a:xfrm>
          <a:prstGeom prst="arc">
            <a:avLst>
              <a:gd name="adj1" fmla="val 16200000"/>
              <a:gd name="adj2" fmla="val 539721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6" name="Straight Connector 15"/>
          <p:cNvCxnSpPr/>
          <p:nvPr userDrawn="1"/>
        </p:nvCxnSpPr>
        <p:spPr bwMode="auto">
          <a:xfrm>
            <a:off x="3791744" y="787507"/>
            <a:ext cx="45125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99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401053" y="6381753"/>
            <a:ext cx="1246716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DA1D7B7-F440-4741-B8EC-1A9DF32002AD}" type="slidenum">
              <a:rPr lang="fr-BE" smtClean="0"/>
              <a:pPr>
                <a:defRPr/>
              </a:pPr>
              <a:t>‹#›</a:t>
            </a:fld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4847861" y="6376246"/>
            <a:ext cx="2844800" cy="365125"/>
          </a:xfrm>
          <a:prstGeom prst="rect">
            <a:avLst/>
          </a:prstGeom>
        </p:spPr>
        <p:txBody>
          <a:bodyPr/>
          <a:lstStyle/>
          <a:p>
            <a:fld id="{20F86FD9-B835-4277-B4BE-D64F341409E7}" type="datetime1">
              <a:rPr lang="fr-BE" smtClean="0"/>
              <a:pPr/>
              <a:t>26/02/2019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9170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790" y="0"/>
            <a:ext cx="14497611" cy="6858000"/>
          </a:xfrm>
          <a:prstGeom prst="rect">
            <a:avLst/>
          </a:prstGeom>
        </p:spPr>
      </p:pic>
      <p:sp>
        <p:nvSpPr>
          <p:cNvPr id="5" name="Text Box 79"/>
          <p:cNvSpPr txBox="1">
            <a:spLocks noChangeArrowheads="1"/>
          </p:cNvSpPr>
          <p:nvPr/>
        </p:nvSpPr>
        <p:spPr bwMode="auto">
          <a:xfrm>
            <a:off x="9091084" y="6659564"/>
            <a:ext cx="1828800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cxnSp>
        <p:nvCxnSpPr>
          <p:cNvPr id="8" name="Straight Connector 14"/>
          <p:cNvCxnSpPr>
            <a:cxnSpLocks noChangeShapeType="1"/>
          </p:cNvCxnSpPr>
          <p:nvPr/>
        </p:nvCxnSpPr>
        <p:spPr bwMode="auto">
          <a:xfrm>
            <a:off x="527051" y="6453336"/>
            <a:ext cx="11137900" cy="0"/>
          </a:xfrm>
          <a:prstGeom prst="line">
            <a:avLst/>
          </a:prstGeom>
          <a:noFill/>
          <a:ln w="31750" cap="rnd" algn="ctr">
            <a:solidFill>
              <a:schemeClr val="bg1"/>
            </a:solidFill>
            <a:prstDash val="sysDot"/>
            <a:round/>
            <a:headEnd/>
            <a:tailEnd/>
          </a:ln>
        </p:spPr>
      </p:cxnSp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1007103" y="2924944"/>
            <a:ext cx="10753527" cy="1143000"/>
          </a:xfrm>
        </p:spPr>
        <p:txBody>
          <a:bodyPr/>
          <a:lstStyle>
            <a:lvl1pPr algn="l"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41829" y="4052664"/>
            <a:ext cx="10261600" cy="17526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3" y="332657"/>
            <a:ext cx="3682971" cy="1927177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431040" y="6525345"/>
            <a:ext cx="4128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 Offc Medium" pitchFamily="34" charset="0"/>
                <a:ea typeface="+mn-ea"/>
                <a:cs typeface="Arial" charset="0"/>
              </a:rPr>
              <a:t>NATURAL SOLUTIONS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 Offc Medium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9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with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-38596" y="0"/>
            <a:ext cx="12577397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5191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5575" y="1052736"/>
            <a:ext cx="6432715" cy="136815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-38594" y="2636912"/>
            <a:ext cx="8726884" cy="0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13801" y="5272236"/>
            <a:ext cx="2921000" cy="1181101"/>
          </a:xfrm>
          <a:prstGeom prst="rect">
            <a:avLst/>
          </a:prstGeom>
        </p:spPr>
      </p:pic>
      <p:sp>
        <p:nvSpPr>
          <p:cNvPr id="9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2255574" y="2852936"/>
            <a:ext cx="6432716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05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9"/>
          <p:cNvSpPr txBox="1">
            <a:spLocks noChangeArrowheads="1"/>
          </p:cNvSpPr>
          <p:nvPr/>
        </p:nvSpPr>
        <p:spPr bwMode="auto">
          <a:xfrm>
            <a:off x="9091084" y="6659564"/>
            <a:ext cx="1828800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9" y="5335736"/>
            <a:ext cx="280458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55575" y="1052736"/>
            <a:ext cx="6432715" cy="1368152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-38594" y="2636912"/>
            <a:ext cx="8726884" cy="0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2255574" y="2852936"/>
            <a:ext cx="6432716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350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334AD5-348A-432C-B604-97C1BD1931B3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125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334AD5-348A-432C-B604-97C1BD1931B3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7091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 Master slide w Title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5" y="1340768"/>
            <a:ext cx="10899616" cy="4752528"/>
          </a:xfrm>
        </p:spPr>
        <p:txBody>
          <a:bodyPr/>
          <a:lstStyle>
            <a:lvl1pPr>
              <a:buSzPct val="140000"/>
              <a:defRPr/>
            </a:lvl1pPr>
            <a:lvl3pPr>
              <a:buClr>
                <a:srgbClr val="0070C0"/>
              </a:buClr>
              <a:defRPr>
                <a:solidFill>
                  <a:srgbClr val="0070C0"/>
                </a:solidFill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1007435" y="1196752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Content Placeholder 5"/>
          <p:cNvSpPr>
            <a:spLocks noGrp="1"/>
          </p:cNvSpPr>
          <p:nvPr>
            <p:ph sz="quarter" idx="12"/>
          </p:nvPr>
        </p:nvSpPr>
        <p:spPr>
          <a:xfrm>
            <a:off x="948025" y="764705"/>
            <a:ext cx="10945283" cy="359569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830BAC-3C34-4569-8C31-F1CEA22D5C8F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0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ter slide w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48025" y="1052737"/>
            <a:ext cx="10753096" cy="518457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79C6-C922-4B59-8867-EA83D29BAB42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43ACA9-E7ED-4EE4-8D35-EFFFA93473FE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1007435" y="908720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48267" y="333375"/>
            <a:ext cx="11004551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7661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026" y="332656"/>
            <a:ext cx="11004625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48025" y="764705"/>
            <a:ext cx="10945283" cy="359569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48025" y="1412777"/>
            <a:ext cx="10753096" cy="482453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buClr>
                <a:srgbClr val="0070C0"/>
              </a:buClr>
              <a:defRPr sz="1800">
                <a:solidFill>
                  <a:srgbClr val="0070C0"/>
                </a:solidFill>
              </a:defRPr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79C6-C922-4B59-8867-EA83D29BAB42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1007435" y="1196752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1494" y="1412776"/>
            <a:ext cx="8009143" cy="504056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0B31EA-E352-462A-BBED-860DF44AC842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627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8EE9B2-CE07-4E82-B426-F41F87D28FEC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261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9989" y="1268760"/>
            <a:ext cx="5080000" cy="5055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7168" y="1268760"/>
            <a:ext cx="5080000" cy="5055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1007435" y="908720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4B5E10-DF58-4A06-B358-F607BD7FA54E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7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29" y="274638"/>
            <a:ext cx="10972800" cy="7780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04" y="1412776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1104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1597" y="1412776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159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1007435" y="1196752"/>
            <a:ext cx="1065718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89B041-D89F-4072-A1D9-9D4F696CE697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7523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F86FD9-B835-4277-B4BE-D64F341409E7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42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778" y="116632"/>
            <a:ext cx="4011084" cy="108012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963" y="116633"/>
            <a:ext cx="6815667" cy="60095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778" y="1268760"/>
            <a:ext cx="4011084" cy="48574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78FF46-CBE3-47C6-991C-771638F717B2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774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F782E9-FDF5-4904-BD35-7CDF5DE08B79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69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2285" y="836614"/>
            <a:ext cx="10847916" cy="2889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02785" y="1556793"/>
            <a:ext cx="4032249" cy="2808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00818" y="1556793"/>
            <a:ext cx="5471583" cy="1223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1102785" y="4724400"/>
            <a:ext cx="4993217" cy="1081088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fr-BE" noProof="0"/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16"/>
          </p:nvPr>
        </p:nvSpPr>
        <p:spPr>
          <a:xfrm>
            <a:off x="7440149" y="3284985"/>
            <a:ext cx="4032251" cy="2232025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fr-BE" noProof="0"/>
          </a:p>
        </p:txBody>
      </p:sp>
      <p:sp>
        <p:nvSpPr>
          <p:cNvPr id="18" name="ClipArt Placeholder 17"/>
          <p:cNvSpPr>
            <a:spLocks noGrp="1"/>
          </p:cNvSpPr>
          <p:nvPr>
            <p:ph type="clipArt" sz="quarter" idx="17"/>
          </p:nvPr>
        </p:nvSpPr>
        <p:spPr>
          <a:xfrm>
            <a:off x="5519936" y="3068960"/>
            <a:ext cx="1634067" cy="122396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fr-BE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8"/>
          </p:nvPr>
        </p:nvSpPr>
        <p:spPr>
          <a:xfrm>
            <a:off x="5363633" y="6381751"/>
            <a:ext cx="1981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3031FA1-ABD4-4335-81C5-7D2EF3ED7295}" type="datetime1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387A5-8C71-4E3C-8BEA-45B14B3753FF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58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85474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828800" y="0"/>
            <a:ext cx="10160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76211" y="1038225"/>
            <a:ext cx="5080000" cy="266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26291" y="1038225"/>
            <a:ext cx="5080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11" y="3857625"/>
            <a:ext cx="5080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6291" y="3857625"/>
            <a:ext cx="5080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538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1501" y="838200"/>
            <a:ext cx="9969540" cy="5486400"/>
          </a:xfrm>
        </p:spPr>
        <p:txBody>
          <a:bodyPr/>
          <a:lstStyle>
            <a:lvl1pPr>
              <a:buSzPct val="140000"/>
              <a:defRPr/>
            </a:lvl1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99747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-Title slide - with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70" t="14690" r="9525" b="22252"/>
          <a:stretch/>
        </p:blipFill>
        <p:spPr>
          <a:xfrm>
            <a:off x="8813801" y="5272236"/>
            <a:ext cx="2921000" cy="11811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70" t="14690" r="9525" b="22252"/>
          <a:stretch/>
        </p:blipFill>
        <p:spPr>
          <a:xfrm>
            <a:off x="8813801" y="5272236"/>
            <a:ext cx="2921000" cy="1181101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 bwMode="auto">
          <a:xfrm>
            <a:off x="0" y="3112625"/>
            <a:ext cx="12192000" cy="17565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961813" y="3226976"/>
            <a:ext cx="10606795" cy="1066120"/>
          </a:xfrm>
          <a:prstGeom prst="rect">
            <a:avLst/>
          </a:prstGeom>
        </p:spPr>
        <p:txBody>
          <a:bodyPr/>
          <a:lstStyle>
            <a:lvl1pPr algn="l">
              <a:defRPr sz="3000">
                <a:solidFill>
                  <a:schemeClr val="accent1"/>
                </a:solidFill>
                <a:latin typeface="DIN Offc Medium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fr-BE" dirty="0"/>
          </a:p>
        </p:txBody>
      </p:sp>
      <p:sp>
        <p:nvSpPr>
          <p:cNvPr id="33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61813" y="4365104"/>
            <a:ext cx="10606796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FontTx/>
              <a:buNone/>
              <a:defRPr>
                <a:solidFill>
                  <a:schemeClr val="accent4"/>
                </a:solidFill>
                <a:latin typeface="DIN Offc" pitchFamily="34" charset="0"/>
              </a:defRPr>
            </a:lvl1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0" y="375920"/>
            <a:ext cx="12192000" cy="4165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088318" y="457608"/>
            <a:ext cx="6015367" cy="253609"/>
            <a:chOff x="2695194" y="500323"/>
            <a:chExt cx="3743706" cy="210446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2800350" y="500323"/>
              <a:ext cx="1242060" cy="21044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spc="190" baseline="0" noProof="0" dirty="0" smtClean="0">
                  <a:solidFill>
                    <a:schemeClr val="accent3">
                      <a:lumMod val="75000"/>
                    </a:schemeClr>
                  </a:solidFill>
                  <a:latin typeface="DIN Offc" pitchFamily="34" charset="0"/>
                </a:rPr>
                <a:t>contributing</a:t>
              </a: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4173855" y="500323"/>
              <a:ext cx="293370" cy="21044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spc="190" baseline="0" noProof="0" dirty="0" smtClean="0">
                  <a:solidFill>
                    <a:schemeClr val="accent3">
                      <a:lumMod val="75000"/>
                    </a:schemeClr>
                  </a:solidFill>
                  <a:latin typeface="DIN Offc" pitchFamily="34" charset="0"/>
                </a:rPr>
                <a:t>to</a:t>
              </a: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4554855" y="500323"/>
              <a:ext cx="293370" cy="21044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spc="190" baseline="0" noProof="0" dirty="0" smtClean="0">
                  <a:solidFill>
                    <a:schemeClr val="accent3">
                      <a:lumMod val="75000"/>
                    </a:schemeClr>
                  </a:solidFill>
                  <a:latin typeface="DIN Offc" pitchFamily="34" charset="0"/>
                </a:rPr>
                <a:t>a</a:t>
              </a: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4947285" y="500323"/>
              <a:ext cx="659130" cy="21044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spc="190" baseline="0" noProof="0" dirty="0" smtClean="0">
                  <a:solidFill>
                    <a:schemeClr val="accent3">
                      <a:lumMod val="75000"/>
                    </a:schemeClr>
                  </a:solidFill>
                  <a:latin typeface="DIN Offc" pitchFamily="34" charset="0"/>
                </a:rPr>
                <a:t>better</a:t>
              </a:r>
              <a:endParaRPr lang="en-US" sz="1200" spc="190" baseline="0" noProof="0" dirty="0" smtClean="0">
                <a:solidFill>
                  <a:schemeClr val="accent3">
                    <a:lumMod val="75000"/>
                  </a:schemeClr>
                </a:solidFill>
                <a:latin typeface="DIN Offc" pitchFamily="34" charset="0"/>
              </a:endParaRPr>
            </a:p>
          </p:txBody>
        </p:sp>
        <p:sp>
          <p:nvSpPr>
            <p:cNvPr id="15" name="TextBox 14"/>
            <p:cNvSpPr txBox="1"/>
            <p:nvPr userDrawn="1"/>
          </p:nvSpPr>
          <p:spPr>
            <a:xfrm>
              <a:off x="5722620" y="500323"/>
              <a:ext cx="659130" cy="210445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600" spc="190" baseline="0" noProof="0" dirty="0" smtClean="0">
                  <a:solidFill>
                    <a:schemeClr val="accent3">
                      <a:lumMod val="75000"/>
                    </a:schemeClr>
                  </a:solidFill>
                  <a:latin typeface="DIN Offc" pitchFamily="34" charset="0"/>
                </a:rPr>
                <a:t>world</a:t>
              </a:r>
            </a:p>
          </p:txBody>
        </p:sp>
        <p:sp>
          <p:nvSpPr>
            <p:cNvPr id="16" name="Oval 15"/>
            <p:cNvSpPr/>
            <p:nvPr userDrawn="1"/>
          </p:nvSpPr>
          <p:spPr bwMode="auto">
            <a:xfrm>
              <a:off x="6366510" y="579888"/>
              <a:ext cx="72390" cy="72390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" name="Oval 16"/>
            <p:cNvSpPr/>
            <p:nvPr userDrawn="1"/>
          </p:nvSpPr>
          <p:spPr bwMode="auto">
            <a:xfrm>
              <a:off x="5627370" y="579888"/>
              <a:ext cx="72390" cy="72390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" name="Oval 17"/>
            <p:cNvSpPr/>
            <p:nvPr userDrawn="1"/>
          </p:nvSpPr>
          <p:spPr bwMode="auto">
            <a:xfrm>
              <a:off x="4822698" y="579888"/>
              <a:ext cx="72390" cy="72390"/>
            </a:xfrm>
            <a:prstGeom prst="ellipse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" name="Oval 18"/>
            <p:cNvSpPr/>
            <p:nvPr userDrawn="1"/>
          </p:nvSpPr>
          <p:spPr bwMode="auto">
            <a:xfrm>
              <a:off x="4481322" y="579888"/>
              <a:ext cx="72390" cy="7239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0" name="Oval 19"/>
            <p:cNvSpPr/>
            <p:nvPr userDrawn="1"/>
          </p:nvSpPr>
          <p:spPr bwMode="auto">
            <a:xfrm>
              <a:off x="4060698" y="579888"/>
              <a:ext cx="72390" cy="72390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1" name="Oval 20"/>
            <p:cNvSpPr/>
            <p:nvPr userDrawn="1"/>
          </p:nvSpPr>
          <p:spPr bwMode="auto">
            <a:xfrm>
              <a:off x="2695194" y="579888"/>
              <a:ext cx="72390" cy="7239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423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9134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042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17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646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092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986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478F7-17F7-4B3E-A206-39C170C4AE31}" type="datetimeFigureOut">
              <a:rPr lang="hu-HU" smtClean="0"/>
              <a:t>2019.02.26.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4628D-5CA8-4FCD-ACBD-6BC70DD13A4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242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333375"/>
            <a:ext cx="110045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</a:t>
            </a:r>
          </a:p>
        </p:txBody>
      </p:sp>
      <p:sp>
        <p:nvSpPr>
          <p:cNvPr id="1027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484313"/>
            <a:ext cx="10464800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1028" name="Straight Connector 3"/>
          <p:cNvCxnSpPr>
            <a:cxnSpLocks noChangeShapeType="1"/>
          </p:cNvCxnSpPr>
          <p:nvPr/>
        </p:nvCxnSpPr>
        <p:spPr bwMode="auto">
          <a:xfrm>
            <a:off x="912284" y="6381750"/>
            <a:ext cx="8735483" cy="0"/>
          </a:xfrm>
          <a:prstGeom prst="line">
            <a:avLst/>
          </a:prstGeom>
          <a:noFill/>
          <a:ln w="31750" cap="rnd" algn="ctr">
            <a:solidFill>
              <a:schemeClr val="tx2"/>
            </a:solidFill>
            <a:prstDash val="sysDot"/>
            <a:round/>
            <a:headEnd/>
            <a:tailEnd/>
          </a:ln>
        </p:spPr>
      </p:cxn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401051" y="6381751"/>
            <a:ext cx="12467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A1D7B7-F440-4741-B8EC-1A9DF32002AD}" type="slidenum">
              <a:rPr lang="fr-BE" smtClean="0">
                <a:solidFill>
                  <a:srgbClr val="005191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fr-BE">
              <a:solidFill>
                <a:srgbClr val="005191">
                  <a:tint val="75000"/>
                </a:srgbClr>
              </a:solidFill>
            </a:endParaRPr>
          </a:p>
        </p:txBody>
      </p:sp>
      <p:pic>
        <p:nvPicPr>
          <p:cNvPr id="1031" name="Picture 16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0" y="6041282"/>
            <a:ext cx="1754717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5523"/>
          <a:stretch>
            <a:fillRect/>
          </a:stretch>
        </p:blipFill>
        <p:spPr bwMode="auto">
          <a:xfrm>
            <a:off x="912285" y="6432551"/>
            <a:ext cx="2804583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847861" y="637624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334AD5-348A-432C-B604-97C1BD1931B3}" type="datetime1">
              <a:rPr lang="fr-BE" smtClean="0">
                <a:solidFill>
                  <a:srgbClr val="005191">
                    <a:tint val="75000"/>
                  </a:srgb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26/02/2019</a:t>
            </a:fld>
            <a:endParaRPr lang="fr-BE" dirty="0">
              <a:solidFill>
                <a:srgbClr val="005191">
                  <a:tint val="7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76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DIN Offc Medium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DIN Off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DIN Off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DIN Off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DIN Offc Medium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EE7F08"/>
          </a:solidFill>
          <a:latin typeface="Tahom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EE7F08"/>
          </a:solidFill>
          <a:latin typeface="Tahom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EE7F08"/>
          </a:solidFill>
          <a:latin typeface="Tahom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EE7F08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E7F08"/>
        </a:buClr>
        <a:buSzPct val="130000"/>
        <a:defRPr sz="2000">
          <a:solidFill>
            <a:schemeClr val="accent2"/>
          </a:solidFill>
          <a:latin typeface="DIN Offc Medium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191"/>
        </a:buClr>
        <a:buFont typeface="Wingdings" pitchFamily="2" charset="2"/>
        <a:buChar char="§"/>
        <a:defRPr>
          <a:solidFill>
            <a:srgbClr val="005191"/>
          </a:solidFill>
          <a:latin typeface="DIN Offc Medium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70C0"/>
        </a:buClr>
        <a:buSzPct val="110000"/>
        <a:buChar char="•"/>
        <a:defRPr sz="1600">
          <a:solidFill>
            <a:srgbClr val="0070C0"/>
          </a:solidFill>
          <a:latin typeface="DIN Offc Medium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85000"/>
        <a:buFont typeface="Courier New" pitchFamily="49" charset="0"/>
        <a:buChar char="o"/>
        <a:defRPr sz="1400">
          <a:solidFill>
            <a:srgbClr val="010000"/>
          </a:solidFill>
          <a:latin typeface="DIN Offc Medium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Tahoma" pitchFamily="34" charset="0"/>
        <a:buChar char="­"/>
        <a:defRPr sz="1600">
          <a:solidFill>
            <a:srgbClr val="010000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Tahoma" pitchFamily="34" charset="0"/>
        <a:buChar char="­"/>
        <a:defRPr sz="1600">
          <a:solidFill>
            <a:srgbClr val="010000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Tahoma" pitchFamily="34" charset="0"/>
        <a:buChar char="­"/>
        <a:defRPr sz="1600">
          <a:solidFill>
            <a:srgbClr val="010000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Tahoma" pitchFamily="34" charset="0"/>
        <a:buChar char="­"/>
        <a:defRPr sz="1600">
          <a:solidFill>
            <a:srgbClr val="010000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Font typeface="Tahoma" pitchFamily="34" charset="0"/>
        <a:buChar char="­"/>
        <a:defRPr sz="1600">
          <a:solidFill>
            <a:srgbClr val="010000"/>
          </a:solidFill>
          <a:latin typeface="+mj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google.sk/url?sa=i&amp;source=images&amp;cd=&amp;cad=rja&amp;uact=8&amp;ved=2ahUKEwi1rOmf7Z3bAhWNL1AKHbzYBbUQjRx6BAgBEAU&amp;url=https://www.shutterstock.com/video//clip-15452332-stock-footage-farmer-holding-soil-i-hands-man-hands-touching-soil-on-field-farmer-is-checking-soil-quality.html&amp;psig=AOvVaw2g44gThxKw1rwlIEaMLrl0&amp;ust=1527234275373522" TargetMode="Externa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5.png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google.sk/url?sa=i&amp;source=images&amp;cd=&amp;cad=rja&amp;uact=8&amp;ved=2ahUKEwj4sf6b253bAhVLL1AKHfSNA7oQjRx6BAgBEAU&amp;url=http://quartzsandmanufacturers.com/limestone.php&amp;psig=AOvVaw0lZ78CfRFRZJ0UJqcpjsbC&amp;ust=1527229433941580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google.sk/url?sa=i&amp;source=images&amp;cd=&amp;cad=rja&amp;uact=8&amp;ved=2ahUKEwiH7qmH3J3bAhVEbFAKHb_qDWkQjRx6BAgBEAU&amp;url=http://bbagrobd.com/product/limestone/&amp;psig=AOvVaw2xQCzsnE0GU4hNQGOSGYFG&amp;ust=1527229667096086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megfelelő hatóanyag választás jelentősége a talaj kémhatás</a:t>
            </a:r>
            <a:br>
              <a:rPr lang="hu-HU" dirty="0" smtClean="0"/>
            </a:br>
            <a:r>
              <a:rPr lang="hu-HU" dirty="0" smtClean="0"/>
              <a:t>  optimalizálásában 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4007556"/>
            <a:ext cx="9144000" cy="1250244"/>
          </a:xfrm>
        </p:spPr>
        <p:txBody>
          <a:bodyPr/>
          <a:lstStyle/>
          <a:p>
            <a:r>
              <a:rPr lang="hu-HU" dirty="0" smtClean="0"/>
              <a:t>Wágner József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3166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2255" y="194037"/>
            <a:ext cx="10515600" cy="1325563"/>
          </a:xfrm>
        </p:spPr>
        <p:txBody>
          <a:bodyPr/>
          <a:lstStyle/>
          <a:p>
            <a:r>
              <a:rPr lang="hu-HU" dirty="0" smtClean="0"/>
              <a:t>Kijuttatás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1127413" y="1405218"/>
            <a:ext cx="10945283" cy="359569"/>
          </a:xfrm>
        </p:spPr>
        <p:txBody>
          <a:bodyPr>
            <a:normAutofit fontScale="85000" lnSpcReduction="20000"/>
          </a:bodyPr>
          <a:lstStyle/>
          <a:p>
            <a:r>
              <a:rPr lang="hu-HU" dirty="0" smtClean="0"/>
              <a:t>A termék típusához igazodva</a:t>
            </a:r>
            <a:endParaRPr lang="fr-BE" dirty="0"/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993" y="1898378"/>
            <a:ext cx="10435518" cy="46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9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 bwMode="auto">
          <a:xfrm>
            <a:off x="694481" y="5984111"/>
            <a:ext cx="11366339" cy="8738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Jó gyakorlatok a hatékony meszezéshez</a:t>
            </a:r>
            <a:endParaRPr lang="fr-B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354047"/>
              </p:ext>
            </p:extLst>
          </p:nvPr>
        </p:nvGraphicFramePr>
        <p:xfrm>
          <a:off x="2133600" y="1221905"/>
          <a:ext cx="8964460" cy="547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hu-HU" dirty="0" smtClean="0"/>
              <a:t>Az 5 lépés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099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 bwMode="auto">
          <a:xfrm>
            <a:off x="609600" y="6016978"/>
            <a:ext cx="11345333" cy="8410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122" name="Picture 2" descr="Výsledok vyhľadávania obrázkov pre dopyt quality soi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674" y="0"/>
            <a:ext cx="12210674" cy="687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744072" y="332656"/>
            <a:ext cx="3850640" cy="634072"/>
          </a:xfrm>
        </p:spPr>
        <p:txBody>
          <a:bodyPr/>
          <a:lstStyle/>
          <a:p>
            <a:r>
              <a:rPr lang="hu-HU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TALAJVIZSGÁLAT!!!</a:t>
            </a:r>
            <a:endParaRPr lang="en-US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058" y="1189718"/>
            <a:ext cx="3816423" cy="2167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lcím 3"/>
          <p:cNvSpPr>
            <a:spLocks noGrp="1"/>
          </p:cNvSpPr>
          <p:nvPr>
            <p:ph type="subTitle" idx="1"/>
          </p:nvPr>
        </p:nvSpPr>
        <p:spPr>
          <a:xfrm>
            <a:off x="495602" y="5147820"/>
            <a:ext cx="7955097" cy="584775"/>
          </a:xfrm>
        </p:spPr>
        <p:txBody>
          <a:bodyPr/>
          <a:lstStyle/>
          <a:p>
            <a:r>
              <a:rPr lang="hu-HU" sz="3200" b="1" dirty="0">
                <a:solidFill>
                  <a:schemeClr val="bg1"/>
                </a:solidFill>
              </a:rPr>
              <a:t>Köszönöm a figyelmet</a:t>
            </a:r>
          </a:p>
        </p:txBody>
      </p:sp>
    </p:spTree>
    <p:extLst>
      <p:ext uri="{BB962C8B-B14F-4D97-AF65-F5344CB8AC3E}">
        <p14:creationId xmlns:p14="http://schemas.microsoft.com/office/powerpoint/2010/main" val="420589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Mésztermék típusok („</a:t>
            </a:r>
            <a:r>
              <a:rPr lang="hu-HU" sz="2000" i="1" dirty="0"/>
              <a:t>kis mészipari akadémia</a:t>
            </a:r>
            <a:r>
              <a:rPr lang="hu-HU" dirty="0" smtClean="0"/>
              <a:t>”)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110" y="1124745"/>
            <a:ext cx="8343346" cy="4960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zis 3"/>
          <p:cNvSpPr/>
          <p:nvPr/>
        </p:nvSpPr>
        <p:spPr bwMode="auto">
          <a:xfrm>
            <a:off x="4583832" y="1124744"/>
            <a:ext cx="2952328" cy="1296144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Tahoma" pitchFamily="34" charset="0"/>
            </a:endParaRPr>
          </a:p>
        </p:txBody>
      </p:sp>
      <p:sp>
        <p:nvSpPr>
          <p:cNvPr id="6" name="Ellipszis 5"/>
          <p:cNvSpPr/>
          <p:nvPr/>
        </p:nvSpPr>
        <p:spPr bwMode="auto">
          <a:xfrm>
            <a:off x="7176120" y="2780928"/>
            <a:ext cx="2952328" cy="1296144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ahoma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143991" y="6260748"/>
            <a:ext cx="4106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 smtClean="0"/>
              <a:t>Fontos a hatóanyag típusa!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15792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689" y="106813"/>
            <a:ext cx="10515600" cy="1325563"/>
          </a:xfrm>
        </p:spPr>
        <p:txBody>
          <a:bodyPr/>
          <a:lstStyle/>
          <a:p>
            <a:r>
              <a:rPr lang="hu-HU" dirty="0" smtClean="0"/>
              <a:t>Hogyan működik a meszezés a talajban?</a:t>
            </a:r>
            <a:endParaRPr lang="fr-BE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805" y="1545165"/>
            <a:ext cx="7294018" cy="2494400"/>
          </a:xfrm>
          <a:prstGeom prst="rect">
            <a:avLst/>
          </a:prstGeom>
        </p:spPr>
      </p:pic>
      <p:pic>
        <p:nvPicPr>
          <p:cNvPr id="69" name="Kép 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027" y="4502841"/>
            <a:ext cx="5689671" cy="14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3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689" y="106813"/>
            <a:ext cx="10515600" cy="1325563"/>
          </a:xfrm>
        </p:spPr>
        <p:txBody>
          <a:bodyPr/>
          <a:lstStyle/>
          <a:p>
            <a:r>
              <a:rPr lang="hu-HU" dirty="0" smtClean="0"/>
              <a:t>Hogyan működik a meszezés a talajban?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14807" y="1533230"/>
            <a:ext cx="10945283" cy="35956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hu-HU" dirty="0" smtClean="0"/>
              <a:t>A kalcium telítettség módosulása</a:t>
            </a:r>
            <a:endParaRPr lang="fr-BE" dirty="0"/>
          </a:p>
        </p:txBody>
      </p:sp>
      <p:sp>
        <p:nvSpPr>
          <p:cNvPr id="8" name="Oval 124"/>
          <p:cNvSpPr>
            <a:spLocks noChangeArrowheads="1"/>
          </p:cNvSpPr>
          <p:nvPr/>
        </p:nvSpPr>
        <p:spPr bwMode="auto">
          <a:xfrm>
            <a:off x="4785822" y="3331606"/>
            <a:ext cx="266700" cy="279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Mg</a:t>
            </a:r>
            <a:r>
              <a:rPr lang="fr-FR" sz="900" baseline="30000" dirty="0">
                <a:latin typeface="Arial" charset="0"/>
              </a:rPr>
              <a:t>2+</a:t>
            </a:r>
            <a:endParaRPr lang="fr-FR" sz="1400" baseline="30000" dirty="0">
              <a:latin typeface="Arial" charset="0"/>
            </a:endParaRPr>
          </a:p>
        </p:txBody>
      </p:sp>
      <p:grpSp>
        <p:nvGrpSpPr>
          <p:cNvPr id="10" name="Groupe 45"/>
          <p:cNvGrpSpPr/>
          <p:nvPr/>
        </p:nvGrpSpPr>
        <p:grpSpPr>
          <a:xfrm>
            <a:off x="4661997" y="3674878"/>
            <a:ext cx="390524" cy="604833"/>
            <a:chOff x="7805762" y="5175269"/>
            <a:chExt cx="390524" cy="604833"/>
          </a:xfrm>
        </p:grpSpPr>
        <p:sp>
          <p:nvSpPr>
            <p:cNvPr id="12" name="Oval 126"/>
            <p:cNvSpPr>
              <a:spLocks noChangeArrowheads="1"/>
            </p:cNvSpPr>
            <p:nvPr/>
          </p:nvSpPr>
          <p:spPr bwMode="auto">
            <a:xfrm>
              <a:off x="7805762" y="5500702"/>
              <a:ext cx="266700" cy="279400"/>
            </a:xfrm>
            <a:prstGeom prst="ellipse">
              <a:avLst/>
            </a:prstGeom>
            <a:solidFill>
              <a:srgbClr val="00CC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762000" eaLnBrk="0" hangingPunct="0"/>
              <a:r>
                <a:rPr lang="fr-FR" sz="900" dirty="0">
                  <a:latin typeface="Arial" charset="0"/>
                </a:rPr>
                <a:t>Ca</a:t>
              </a:r>
              <a:r>
                <a:rPr lang="fr-FR" sz="900" baseline="30000" dirty="0">
                  <a:latin typeface="Arial" charset="0"/>
                </a:rPr>
                <a:t>2+</a:t>
              </a:r>
              <a:endParaRPr lang="fr-FR" sz="1400" baseline="30000" dirty="0">
                <a:latin typeface="Arial" charset="0"/>
              </a:endParaRPr>
            </a:p>
          </p:txBody>
        </p:sp>
        <p:sp>
          <p:nvSpPr>
            <p:cNvPr id="14" name="Oval 132"/>
            <p:cNvSpPr>
              <a:spLocks noChangeArrowheads="1"/>
            </p:cNvSpPr>
            <p:nvPr/>
          </p:nvSpPr>
          <p:spPr bwMode="auto">
            <a:xfrm>
              <a:off x="7929586" y="5175269"/>
              <a:ext cx="266700" cy="279400"/>
            </a:xfrm>
            <a:prstGeom prst="ellipse">
              <a:avLst/>
            </a:prstGeom>
            <a:solidFill>
              <a:srgbClr val="00CC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762000" eaLnBrk="0" hangingPunct="0"/>
              <a:r>
                <a:rPr lang="fr-FR" sz="900" dirty="0">
                  <a:latin typeface="Arial" charset="0"/>
                </a:rPr>
                <a:t>Ca</a:t>
              </a:r>
              <a:r>
                <a:rPr lang="fr-FR" sz="900" baseline="30000" dirty="0">
                  <a:latin typeface="Arial" charset="0"/>
                </a:rPr>
                <a:t>2+</a:t>
              </a:r>
            </a:p>
          </p:txBody>
        </p:sp>
      </p:grpSp>
      <p:sp>
        <p:nvSpPr>
          <p:cNvPr id="16" name="Oval 133"/>
          <p:cNvSpPr>
            <a:spLocks noChangeArrowheads="1"/>
          </p:cNvSpPr>
          <p:nvPr/>
        </p:nvSpPr>
        <p:spPr bwMode="auto">
          <a:xfrm>
            <a:off x="3155904" y="3957812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</a:p>
        </p:txBody>
      </p:sp>
      <p:sp>
        <p:nvSpPr>
          <p:cNvPr id="17" name="Oval 134"/>
          <p:cNvSpPr>
            <a:spLocks noChangeArrowheads="1"/>
          </p:cNvSpPr>
          <p:nvPr/>
        </p:nvSpPr>
        <p:spPr bwMode="auto">
          <a:xfrm>
            <a:off x="3133005" y="2970027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18" name="Oval 135"/>
          <p:cNvSpPr>
            <a:spLocks noChangeArrowheads="1"/>
          </p:cNvSpPr>
          <p:nvPr/>
        </p:nvSpPr>
        <p:spPr bwMode="auto">
          <a:xfrm>
            <a:off x="2999656" y="3316462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19" name="Oval 136"/>
          <p:cNvSpPr>
            <a:spLocks noChangeArrowheads="1"/>
          </p:cNvSpPr>
          <p:nvPr/>
        </p:nvSpPr>
        <p:spPr bwMode="auto">
          <a:xfrm>
            <a:off x="2999656" y="3646257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20" name="Oval 134"/>
          <p:cNvSpPr>
            <a:spLocks noChangeArrowheads="1"/>
          </p:cNvSpPr>
          <p:nvPr/>
        </p:nvSpPr>
        <p:spPr bwMode="auto">
          <a:xfrm>
            <a:off x="3399703" y="2708450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24" name="Oval 138"/>
          <p:cNvSpPr>
            <a:spLocks noChangeArrowheads="1"/>
          </p:cNvSpPr>
          <p:nvPr/>
        </p:nvSpPr>
        <p:spPr bwMode="auto">
          <a:xfrm>
            <a:off x="4428403" y="4237212"/>
            <a:ext cx="266700" cy="279400"/>
          </a:xfrm>
          <a:prstGeom prst="ellipse">
            <a:avLst/>
          </a:prstGeom>
          <a:solidFill>
            <a:srgbClr val="FF9933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Fe</a:t>
            </a:r>
            <a:r>
              <a:rPr lang="fr-FR" sz="900" baseline="30000" dirty="0">
                <a:latin typeface="Arial" charset="0"/>
              </a:rPr>
              <a:t>2+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25" name="Oval 139"/>
          <p:cNvSpPr>
            <a:spLocks noChangeArrowheads="1"/>
          </p:cNvSpPr>
          <p:nvPr/>
        </p:nvSpPr>
        <p:spPr bwMode="auto">
          <a:xfrm>
            <a:off x="4123603" y="4373736"/>
            <a:ext cx="266700" cy="2794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Al</a:t>
            </a:r>
            <a:r>
              <a:rPr lang="fr-FR" sz="900" baseline="30000" dirty="0">
                <a:latin typeface="Arial" charset="0"/>
              </a:rPr>
              <a:t>3+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28" name="Arc 123"/>
          <p:cNvSpPr>
            <a:spLocks/>
          </p:cNvSpPr>
          <p:nvPr/>
        </p:nvSpPr>
        <p:spPr bwMode="auto">
          <a:xfrm>
            <a:off x="3261593" y="2848153"/>
            <a:ext cx="1501775" cy="14954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091 w 43200"/>
              <a:gd name="T1" fmla="*/ 3310 h 43200"/>
              <a:gd name="T2" fmla="*/ 33075 w 43200"/>
              <a:gd name="T3" fmla="*/ 330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090" y="3310"/>
                </a:moveTo>
                <a:cubicBezTo>
                  <a:pt x="39381" y="7262"/>
                  <a:pt x="43200" y="141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659" y="-1"/>
                  <a:pt x="29636" y="1143"/>
                  <a:pt x="33074" y="3300"/>
                </a:cubicBezTo>
              </a:path>
              <a:path w="43200" h="43200" stroke="0" extrusionOk="0">
                <a:moveTo>
                  <a:pt x="33090" y="3310"/>
                </a:moveTo>
                <a:cubicBezTo>
                  <a:pt x="39381" y="7262"/>
                  <a:pt x="43200" y="141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5659" y="-1"/>
                  <a:pt x="29636" y="1143"/>
                  <a:pt x="33074" y="3300"/>
                </a:cubicBezTo>
                <a:lnTo>
                  <a:pt x="21600" y="21600"/>
                </a:lnTo>
                <a:close/>
              </a:path>
            </a:pathLst>
          </a:custGeom>
          <a:gradFill>
            <a:gsLst>
              <a:gs pos="0">
                <a:srgbClr val="FFF200"/>
              </a:gs>
              <a:gs pos="35000">
                <a:srgbClr val="FF7A00"/>
              </a:gs>
              <a:gs pos="84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hu-HU" dirty="0"/>
          </a:p>
          <a:p>
            <a:pPr algn="ctr"/>
            <a:r>
              <a:rPr lang="hu-HU" sz="1600" b="1" dirty="0"/>
              <a:t>Agyag-humusz komplex</a:t>
            </a:r>
            <a:endParaRPr lang="fr-FR" sz="1600" b="1" dirty="0"/>
          </a:p>
        </p:txBody>
      </p:sp>
      <p:sp>
        <p:nvSpPr>
          <p:cNvPr id="30" name="Oval 134"/>
          <p:cNvSpPr>
            <a:spLocks noChangeArrowheads="1"/>
          </p:cNvSpPr>
          <p:nvPr/>
        </p:nvSpPr>
        <p:spPr bwMode="auto">
          <a:xfrm>
            <a:off x="4663924" y="3010626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31" name="Oval 134"/>
          <p:cNvSpPr>
            <a:spLocks noChangeArrowheads="1"/>
          </p:cNvSpPr>
          <p:nvPr/>
        </p:nvSpPr>
        <p:spPr bwMode="auto">
          <a:xfrm>
            <a:off x="4428403" y="2731226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32" name="Oval 134"/>
          <p:cNvSpPr>
            <a:spLocks noChangeArrowheads="1"/>
          </p:cNvSpPr>
          <p:nvPr/>
        </p:nvSpPr>
        <p:spPr bwMode="auto">
          <a:xfrm>
            <a:off x="4073370" y="2574735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33" name="Oval 134"/>
          <p:cNvSpPr>
            <a:spLocks noChangeArrowheads="1"/>
          </p:cNvSpPr>
          <p:nvPr/>
        </p:nvSpPr>
        <p:spPr bwMode="auto">
          <a:xfrm>
            <a:off x="3720716" y="2591526"/>
            <a:ext cx="266700" cy="279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1400" dirty="0">
                <a:latin typeface="Arial" charset="0"/>
              </a:rPr>
              <a:t>H</a:t>
            </a:r>
            <a:r>
              <a:rPr lang="fr-FR" sz="1400" baseline="30000" dirty="0">
                <a:latin typeface="Arial" charset="0"/>
              </a:rPr>
              <a:t>+</a:t>
            </a:r>
            <a:endParaRPr lang="fr-FR" sz="1400" dirty="0">
              <a:latin typeface="Arial" charset="0"/>
            </a:endParaRPr>
          </a:p>
        </p:txBody>
      </p:sp>
      <p:sp>
        <p:nvSpPr>
          <p:cNvPr id="34" name="Oval 139"/>
          <p:cNvSpPr>
            <a:spLocks noChangeArrowheads="1"/>
          </p:cNvSpPr>
          <p:nvPr/>
        </p:nvSpPr>
        <p:spPr bwMode="auto">
          <a:xfrm>
            <a:off x="3806670" y="4373736"/>
            <a:ext cx="266700" cy="2794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Al</a:t>
            </a:r>
            <a:r>
              <a:rPr lang="fr-FR" sz="900" baseline="30000" dirty="0">
                <a:latin typeface="Arial" charset="0"/>
              </a:rPr>
              <a:t>3+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35" name="Oval 139"/>
          <p:cNvSpPr>
            <a:spLocks noChangeArrowheads="1"/>
          </p:cNvSpPr>
          <p:nvPr/>
        </p:nvSpPr>
        <p:spPr bwMode="auto">
          <a:xfrm>
            <a:off x="3454016" y="4241251"/>
            <a:ext cx="266700" cy="2794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Al</a:t>
            </a:r>
            <a:r>
              <a:rPr lang="fr-FR" sz="900" baseline="30000" dirty="0">
                <a:latin typeface="Arial" charset="0"/>
              </a:rPr>
              <a:t>3+</a:t>
            </a:r>
            <a:endParaRPr lang="fr-FR" sz="1400" baseline="30000" dirty="0">
              <a:latin typeface="Arial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6087449" y="2474052"/>
            <a:ext cx="2858660" cy="2083016"/>
            <a:chOff x="4427984" y="2462408"/>
            <a:chExt cx="2858660" cy="2083016"/>
          </a:xfrm>
        </p:grpSpPr>
        <p:grpSp>
          <p:nvGrpSpPr>
            <p:cNvPr id="66" name="Group 65"/>
            <p:cNvGrpSpPr/>
            <p:nvPr/>
          </p:nvGrpSpPr>
          <p:grpSpPr>
            <a:xfrm>
              <a:off x="5229230" y="2462408"/>
              <a:ext cx="2057414" cy="2083016"/>
              <a:chOff x="5229230" y="2462408"/>
              <a:chExt cx="2057414" cy="2083016"/>
            </a:xfrm>
          </p:grpSpPr>
          <p:sp>
            <p:nvSpPr>
              <p:cNvPr id="37" name="Oval 124"/>
              <p:cNvSpPr>
                <a:spLocks noChangeArrowheads="1"/>
              </p:cNvSpPr>
              <p:nvPr/>
            </p:nvSpPr>
            <p:spPr bwMode="auto">
              <a:xfrm>
                <a:off x="6315089" y="2484631"/>
                <a:ext cx="266700" cy="27940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Mg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38" name="Oval 127"/>
              <p:cNvSpPr>
                <a:spLocks noChangeArrowheads="1"/>
              </p:cNvSpPr>
              <p:nvPr/>
            </p:nvSpPr>
            <p:spPr bwMode="auto">
              <a:xfrm>
                <a:off x="6634177" y="2617982"/>
                <a:ext cx="266700" cy="27940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Mg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40" name="Oval 125"/>
              <p:cNvSpPr>
                <a:spLocks noChangeArrowheads="1"/>
              </p:cNvSpPr>
              <p:nvPr/>
            </p:nvSpPr>
            <p:spPr bwMode="auto">
              <a:xfrm>
                <a:off x="7019944" y="3222824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41" name="Oval 126"/>
              <p:cNvSpPr>
                <a:spLocks noChangeArrowheads="1"/>
              </p:cNvSpPr>
              <p:nvPr/>
            </p:nvSpPr>
            <p:spPr bwMode="auto">
              <a:xfrm>
                <a:off x="6877068" y="3865766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42" name="Oval 129"/>
              <p:cNvSpPr>
                <a:spLocks noChangeArrowheads="1"/>
              </p:cNvSpPr>
              <p:nvPr/>
            </p:nvSpPr>
            <p:spPr bwMode="auto">
              <a:xfrm>
                <a:off x="6877068" y="2864058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43" name="Oval 132"/>
              <p:cNvSpPr>
                <a:spLocks noChangeArrowheads="1"/>
              </p:cNvSpPr>
              <p:nvPr/>
            </p:nvSpPr>
            <p:spPr bwMode="auto">
              <a:xfrm>
                <a:off x="7000892" y="3540333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</a:p>
            </p:txBody>
          </p:sp>
          <p:sp>
            <p:nvSpPr>
              <p:cNvPr id="46" name="Oval 134"/>
              <p:cNvSpPr>
                <a:spLocks noChangeArrowheads="1"/>
              </p:cNvSpPr>
              <p:nvPr/>
            </p:nvSpPr>
            <p:spPr bwMode="auto">
              <a:xfrm>
                <a:off x="5229230" y="3509640"/>
                <a:ext cx="266700" cy="279400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1400" dirty="0">
                    <a:latin typeface="Arial" charset="0"/>
                  </a:rPr>
                  <a:t>H</a:t>
                </a:r>
                <a:r>
                  <a:rPr lang="fr-FR" sz="1400" baseline="30000" dirty="0">
                    <a:latin typeface="Arial" charset="0"/>
                  </a:rPr>
                  <a:t>+</a:t>
                </a:r>
                <a:endParaRPr lang="fr-FR" sz="1400" dirty="0">
                  <a:latin typeface="Arial" charset="0"/>
                </a:endParaRPr>
              </a:p>
            </p:txBody>
          </p:sp>
          <p:sp>
            <p:nvSpPr>
              <p:cNvPr id="47" name="Oval 135"/>
              <p:cNvSpPr>
                <a:spLocks noChangeArrowheads="1"/>
              </p:cNvSpPr>
              <p:nvPr/>
            </p:nvSpPr>
            <p:spPr bwMode="auto">
              <a:xfrm>
                <a:off x="5324719" y="3848607"/>
                <a:ext cx="266700" cy="279400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1400" dirty="0">
                    <a:latin typeface="Arial" charset="0"/>
                  </a:rPr>
                  <a:t>H</a:t>
                </a:r>
                <a:r>
                  <a:rPr lang="fr-FR" sz="1400" baseline="30000" dirty="0">
                    <a:latin typeface="Arial" charset="0"/>
                  </a:rPr>
                  <a:t>+</a:t>
                </a:r>
                <a:endParaRPr lang="fr-FR" sz="1400" dirty="0">
                  <a:latin typeface="Arial" charset="0"/>
                </a:endParaRPr>
              </a:p>
            </p:txBody>
          </p:sp>
          <p:sp>
            <p:nvSpPr>
              <p:cNvPr id="49" name="Oval 134"/>
              <p:cNvSpPr>
                <a:spLocks noChangeArrowheads="1"/>
              </p:cNvSpPr>
              <p:nvPr/>
            </p:nvSpPr>
            <p:spPr bwMode="auto">
              <a:xfrm>
                <a:off x="5229230" y="3143458"/>
                <a:ext cx="266700" cy="279400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1400" dirty="0">
                    <a:latin typeface="Arial" charset="0"/>
                  </a:rPr>
                  <a:t>H</a:t>
                </a:r>
                <a:r>
                  <a:rPr lang="fr-FR" sz="1400" baseline="30000" dirty="0">
                    <a:latin typeface="Arial" charset="0"/>
                  </a:rPr>
                  <a:t>+</a:t>
                </a:r>
                <a:endParaRPr lang="fr-FR" sz="1400" dirty="0">
                  <a:latin typeface="Arial" charset="0"/>
                </a:endParaRPr>
              </a:p>
            </p:txBody>
          </p:sp>
          <p:sp>
            <p:nvSpPr>
              <p:cNvPr id="51" name="Oval 128"/>
              <p:cNvSpPr>
                <a:spLocks noChangeArrowheads="1"/>
              </p:cNvSpPr>
              <p:nvPr/>
            </p:nvSpPr>
            <p:spPr bwMode="auto">
              <a:xfrm>
                <a:off x="5381637" y="2794196"/>
                <a:ext cx="266700" cy="279400"/>
              </a:xfrm>
              <a:prstGeom prst="ellipse">
                <a:avLst/>
              </a:prstGeom>
              <a:solidFill>
                <a:srgbClr val="66FF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Na</a:t>
                </a:r>
                <a:r>
                  <a:rPr lang="fr-FR" sz="900" baseline="30000" dirty="0">
                    <a:latin typeface="Arial" charset="0"/>
                  </a:rPr>
                  <a:t>+</a:t>
                </a:r>
              </a:p>
            </p:txBody>
          </p:sp>
          <p:sp>
            <p:nvSpPr>
              <p:cNvPr id="52" name="Oval 131"/>
              <p:cNvSpPr>
                <a:spLocks noChangeArrowheads="1"/>
              </p:cNvSpPr>
              <p:nvPr/>
            </p:nvSpPr>
            <p:spPr bwMode="auto">
              <a:xfrm>
                <a:off x="5972191" y="2462408"/>
                <a:ext cx="266700" cy="279400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K</a:t>
                </a:r>
                <a:r>
                  <a:rPr lang="fr-FR" sz="900" baseline="30000" dirty="0">
                    <a:latin typeface="Arial" charset="0"/>
                  </a:rPr>
                  <a:t>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53" name="Oval 138"/>
              <p:cNvSpPr>
                <a:spLocks noChangeArrowheads="1"/>
              </p:cNvSpPr>
              <p:nvPr/>
            </p:nvSpPr>
            <p:spPr bwMode="auto">
              <a:xfrm>
                <a:off x="5920038" y="4264233"/>
                <a:ext cx="266700" cy="279400"/>
              </a:xfrm>
              <a:prstGeom prst="ellipse">
                <a:avLst/>
              </a:prstGeom>
              <a:solidFill>
                <a:srgbClr val="FF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Fe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54" name="Oval 139"/>
              <p:cNvSpPr>
                <a:spLocks noChangeArrowheads="1"/>
              </p:cNvSpPr>
              <p:nvPr/>
            </p:nvSpPr>
            <p:spPr bwMode="auto">
              <a:xfrm>
                <a:off x="5600936" y="4095899"/>
                <a:ext cx="266700" cy="279400"/>
              </a:xfrm>
              <a:prstGeom prst="ellipse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Al</a:t>
                </a:r>
                <a:r>
                  <a:rPr lang="fr-FR" sz="900" baseline="30000" dirty="0">
                    <a:latin typeface="Arial" charset="0"/>
                  </a:rPr>
                  <a:t>3+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55" name="Oval 131"/>
              <p:cNvSpPr>
                <a:spLocks noChangeArrowheads="1"/>
              </p:cNvSpPr>
              <p:nvPr/>
            </p:nvSpPr>
            <p:spPr bwMode="auto">
              <a:xfrm>
                <a:off x="5667389" y="2579882"/>
                <a:ext cx="266700" cy="279400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K</a:t>
                </a:r>
                <a:r>
                  <a:rPr lang="fr-FR" sz="900" baseline="30000" dirty="0">
                    <a:latin typeface="Arial" charset="0"/>
                  </a:rPr>
                  <a:t>+</a:t>
                </a:r>
                <a:endParaRPr lang="fr-FR" sz="1400" baseline="30000" dirty="0">
                  <a:latin typeface="Arial" charset="0"/>
                </a:endParaRPr>
              </a:p>
            </p:txBody>
          </p:sp>
          <p:grpSp>
            <p:nvGrpSpPr>
              <p:cNvPr id="56" name="Groupe 56"/>
              <p:cNvGrpSpPr/>
              <p:nvPr/>
            </p:nvGrpSpPr>
            <p:grpSpPr>
              <a:xfrm>
                <a:off x="5495930" y="2768808"/>
                <a:ext cx="1501775" cy="1495425"/>
                <a:chOff x="6424624" y="4403744"/>
                <a:chExt cx="1501775" cy="1495425"/>
              </a:xfrm>
              <a:gradFill>
                <a:gsLst>
                  <a:gs pos="0">
                    <a:srgbClr val="FF3399"/>
                  </a:gs>
                  <a:gs pos="12000">
                    <a:srgbClr val="FF6633"/>
                  </a:gs>
                  <a:gs pos="25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p:grpSpPr>
            <p:sp>
              <p:nvSpPr>
                <p:cNvPr id="57" name="Arc 123"/>
                <p:cNvSpPr>
                  <a:spLocks/>
                </p:cNvSpPr>
                <p:nvPr/>
              </p:nvSpPr>
              <p:spPr bwMode="auto">
                <a:xfrm>
                  <a:off x="6424624" y="4403744"/>
                  <a:ext cx="1501775" cy="1495425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33091 w 43200"/>
                    <a:gd name="T1" fmla="*/ 3310 h 43200"/>
                    <a:gd name="T2" fmla="*/ 33075 w 43200"/>
                    <a:gd name="T3" fmla="*/ 3300 h 43200"/>
                    <a:gd name="T4" fmla="*/ 21600 w 432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43200" fill="none" extrusionOk="0">
                      <a:moveTo>
                        <a:pt x="33090" y="3310"/>
                      </a:moveTo>
                      <a:cubicBezTo>
                        <a:pt x="39381" y="7262"/>
                        <a:pt x="43200" y="141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25659" y="-1"/>
                        <a:pt x="29636" y="1143"/>
                        <a:pt x="33074" y="3300"/>
                      </a:cubicBezTo>
                    </a:path>
                    <a:path w="43200" h="43200" stroke="0" extrusionOk="0">
                      <a:moveTo>
                        <a:pt x="33090" y="3310"/>
                      </a:moveTo>
                      <a:cubicBezTo>
                        <a:pt x="39381" y="7262"/>
                        <a:pt x="43200" y="14170"/>
                        <a:pt x="43200" y="21600"/>
                      </a:cubicBezTo>
                      <a:cubicBezTo>
                        <a:pt x="43200" y="33529"/>
                        <a:pt x="33529" y="43200"/>
                        <a:pt x="21600" y="43200"/>
                      </a:cubicBez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25659" y="-1"/>
                        <a:pt x="29636" y="1143"/>
                        <a:pt x="33074" y="330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 dirty="0"/>
                </a:p>
              </p:txBody>
            </p:sp>
            <p:sp>
              <p:nvSpPr>
                <p:cNvPr id="58" name="Text Box 130"/>
                <p:cNvSpPr txBox="1">
                  <a:spLocks noChangeArrowheads="1"/>
                </p:cNvSpPr>
                <p:nvPr/>
              </p:nvSpPr>
              <p:spPr bwMode="auto">
                <a:xfrm>
                  <a:off x="6539146" y="4705920"/>
                  <a:ext cx="1285884" cy="830997"/>
                </a:xfrm>
                <a:prstGeom prst="rect">
                  <a:avLst/>
                </a:prstGeom>
                <a:noFill/>
                <a:ln w="12699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 defTabSz="762000" eaLnBrk="0" hangingPunct="0"/>
                  <a:r>
                    <a:rPr lang="hu-HU" sz="1600" b="1" dirty="0">
                      <a:cs typeface="Tahoma" pitchFamily="34" charset="0"/>
                    </a:rPr>
                    <a:t>Agyag-humusz komplex</a:t>
                  </a:r>
                  <a:endParaRPr lang="fr-FR" sz="1600" b="1" dirty="0">
                    <a:cs typeface="Tahoma" pitchFamily="34" charset="0"/>
                  </a:endParaRPr>
                </a:p>
              </p:txBody>
            </p:sp>
          </p:grpSp>
          <p:sp>
            <p:nvSpPr>
              <p:cNvPr id="59" name="Oval 126"/>
              <p:cNvSpPr>
                <a:spLocks noChangeArrowheads="1"/>
              </p:cNvSpPr>
              <p:nvPr/>
            </p:nvSpPr>
            <p:spPr bwMode="auto">
              <a:xfrm>
                <a:off x="6672294" y="4116799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60" name="Oval 126"/>
              <p:cNvSpPr>
                <a:spLocks noChangeArrowheads="1"/>
              </p:cNvSpPr>
              <p:nvPr/>
            </p:nvSpPr>
            <p:spPr bwMode="auto">
              <a:xfrm>
                <a:off x="6329377" y="4266024"/>
                <a:ext cx="266700" cy="279400"/>
              </a:xfrm>
              <a:prstGeom prst="ellipse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900" dirty="0">
                    <a:latin typeface="Arial" charset="0"/>
                  </a:rPr>
                  <a:t>Ca</a:t>
                </a:r>
                <a:r>
                  <a:rPr lang="fr-FR" sz="900" baseline="30000" dirty="0">
                    <a:latin typeface="Arial" charset="0"/>
                  </a:rPr>
                  <a:t>2+</a:t>
                </a:r>
                <a:endParaRPr lang="fr-FR" sz="1400" baseline="30000" dirty="0">
                  <a:latin typeface="Arial" charset="0"/>
                </a:endParaRPr>
              </a:p>
            </p:txBody>
          </p:sp>
          <p:sp>
            <p:nvSpPr>
              <p:cNvPr id="61" name="Oval 126"/>
              <p:cNvSpPr>
                <a:spLocks noChangeArrowheads="1"/>
              </p:cNvSpPr>
              <p:nvPr/>
            </p:nvSpPr>
            <p:spPr bwMode="auto">
              <a:xfrm>
                <a:off x="6997705" y="4192231"/>
                <a:ext cx="266700" cy="27940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762000" eaLnBrk="0" hangingPunct="0"/>
                <a:r>
                  <a:rPr lang="fr-FR" sz="700" dirty="0">
                    <a:latin typeface="Arial" charset="0"/>
                  </a:rPr>
                  <a:t>HPO'</a:t>
                </a:r>
                <a:endParaRPr lang="fr-FR" sz="1100" baseline="30000" dirty="0">
                  <a:latin typeface="Arial" charset="0"/>
                </a:endParaRPr>
              </a:p>
            </p:txBody>
          </p:sp>
        </p:grpSp>
        <p:sp>
          <p:nvSpPr>
            <p:cNvPr id="62" name="Right Arrow 61"/>
            <p:cNvSpPr/>
            <p:nvPr/>
          </p:nvSpPr>
          <p:spPr bwMode="auto">
            <a:xfrm>
              <a:off x="4427984" y="3362524"/>
              <a:ext cx="720080" cy="503242"/>
            </a:xfrm>
            <a:prstGeom prst="rightArrow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BE" sz="2400">
                <a:latin typeface="Tahoma" pitchFamily="34" charset="0"/>
              </a:endParaRPr>
            </a:p>
          </p:txBody>
        </p:sp>
      </p:grpSp>
      <p:sp>
        <p:nvSpPr>
          <p:cNvPr id="63" name="Oval 126"/>
          <p:cNvSpPr>
            <a:spLocks noChangeArrowheads="1"/>
          </p:cNvSpPr>
          <p:nvPr/>
        </p:nvSpPr>
        <p:spPr bwMode="auto">
          <a:xfrm>
            <a:off x="5295361" y="1856468"/>
            <a:ext cx="432048" cy="432048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OH</a:t>
            </a:r>
            <a:r>
              <a:rPr lang="fr-FR" sz="900" baseline="30000" dirty="0">
                <a:latin typeface="Arial" charset="0"/>
              </a:rPr>
              <a:t>-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64" name="Oval 126"/>
          <p:cNvSpPr>
            <a:spLocks noChangeArrowheads="1"/>
          </p:cNvSpPr>
          <p:nvPr/>
        </p:nvSpPr>
        <p:spPr bwMode="auto">
          <a:xfrm>
            <a:off x="4161703" y="1859075"/>
            <a:ext cx="266700" cy="279400"/>
          </a:xfrm>
          <a:prstGeom prst="ellipse">
            <a:avLst/>
          </a:prstGeom>
          <a:solidFill>
            <a:srgbClr val="00CC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Ca</a:t>
            </a:r>
            <a:r>
              <a:rPr lang="fr-FR" sz="900" baseline="30000" dirty="0">
                <a:latin typeface="Arial" charset="0"/>
              </a:rPr>
              <a:t>2+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65" name="Oval 126"/>
          <p:cNvSpPr>
            <a:spLocks noChangeArrowheads="1"/>
          </p:cNvSpPr>
          <p:nvPr/>
        </p:nvSpPr>
        <p:spPr bwMode="auto">
          <a:xfrm>
            <a:off x="5295361" y="2945540"/>
            <a:ext cx="648072" cy="552586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762000" eaLnBrk="0" hangingPunct="0"/>
            <a:r>
              <a:rPr lang="fr-FR" sz="900" dirty="0">
                <a:latin typeface="Arial" charset="0"/>
              </a:rPr>
              <a:t>H</a:t>
            </a:r>
            <a:r>
              <a:rPr lang="fr-FR" sz="900" baseline="-25000" dirty="0">
                <a:latin typeface="Arial" charset="0"/>
              </a:rPr>
              <a:t>2</a:t>
            </a:r>
            <a:r>
              <a:rPr lang="fr-FR" sz="900" dirty="0">
                <a:latin typeface="Arial" charset="0"/>
              </a:rPr>
              <a:t>O</a:t>
            </a:r>
            <a:endParaRPr lang="fr-FR" sz="1400" baseline="30000" dirty="0">
              <a:latin typeface="Arial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2579412" y="4942909"/>
            <a:ext cx="2123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cs typeface="Tahoma" pitchFamily="34" charset="0"/>
              </a:rPr>
              <a:t>alacsony</a:t>
            </a:r>
            <a:r>
              <a:rPr lang="fr-FR" b="1" dirty="0">
                <a:cs typeface="Tahoma" pitchFamily="34" charset="0"/>
              </a:rPr>
              <a:t> pH </a:t>
            </a:r>
            <a:endParaRPr lang="hu-HU" b="1" dirty="0">
              <a:cs typeface="Tahoma" pitchFamily="34" charset="0"/>
            </a:endParaRPr>
          </a:p>
          <a:p>
            <a:r>
              <a:rPr lang="fr-FR" b="1" dirty="0">
                <a:cs typeface="Tahoma" pitchFamily="34" charset="0"/>
              </a:rPr>
              <a:t>/</a:t>
            </a:r>
            <a:r>
              <a:rPr lang="hu-HU" b="1" dirty="0">
                <a:cs typeface="Tahoma" pitchFamily="34" charset="0"/>
              </a:rPr>
              <a:t>alacsony telítettség</a:t>
            </a:r>
            <a:endParaRPr lang="fr-FR" b="1" dirty="0">
              <a:cs typeface="Tahoma" pitchFamily="34" charset="0"/>
            </a:endParaRPr>
          </a:p>
          <a:p>
            <a:endParaRPr lang="hu-HU" dirty="0" err="1"/>
          </a:p>
        </p:txBody>
      </p:sp>
      <p:sp>
        <p:nvSpPr>
          <p:cNvPr id="68" name="Szövegdoboz 67"/>
          <p:cNvSpPr txBox="1"/>
          <p:nvPr/>
        </p:nvSpPr>
        <p:spPr>
          <a:xfrm>
            <a:off x="6960096" y="4942909"/>
            <a:ext cx="1918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>
                <a:cs typeface="Tahoma" pitchFamily="34" charset="0"/>
              </a:rPr>
              <a:t>semleges</a:t>
            </a:r>
            <a:r>
              <a:rPr lang="fr-FR" b="1" dirty="0">
                <a:cs typeface="Tahoma" pitchFamily="34" charset="0"/>
              </a:rPr>
              <a:t> pH </a:t>
            </a:r>
            <a:endParaRPr lang="hu-HU" b="1" dirty="0">
              <a:cs typeface="Tahoma" pitchFamily="34" charset="0"/>
            </a:endParaRPr>
          </a:p>
          <a:p>
            <a:r>
              <a:rPr lang="fr-FR" b="1" dirty="0">
                <a:cs typeface="Tahoma" pitchFamily="34" charset="0"/>
              </a:rPr>
              <a:t>/</a:t>
            </a:r>
            <a:r>
              <a:rPr lang="hu-HU" b="1" dirty="0">
                <a:cs typeface="Tahoma" pitchFamily="34" charset="0"/>
              </a:rPr>
              <a:t>magas telítettség</a:t>
            </a:r>
            <a:endParaRPr lang="fr-FR" b="1" dirty="0">
              <a:cs typeface="Tahoma" pitchFamily="34" charset="0"/>
            </a:endParaRPr>
          </a:p>
          <a:p>
            <a:endParaRPr lang="hu-HU" dirty="0" err="1"/>
          </a:p>
        </p:txBody>
      </p:sp>
    </p:spTree>
    <p:extLst>
      <p:ext uri="{BB962C8B-B14F-4D97-AF65-F5344CB8AC3E}">
        <p14:creationId xmlns:p14="http://schemas.microsoft.com/office/powerpoint/2010/main" val="242319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0255 L -0.06649 0.06482 C -0.07865 0.07801 -0.0842 0.09445 -0.08194 0.10834 C -0.07917 0.12454 -0.06962 0.13542 -0.05365 0.14005 L 0.01597 0.16482 " pathEditMode="relative" rAng="15440632" ptsTypes="FffFF">
                                      <p:cBhvr>
                                        <p:cTn id="3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023 L 0.09688 0.0513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25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1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1111 L 0.03003 0.1268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63" grpId="0" animBg="1"/>
      <p:bldP spid="64" grpId="0" animBg="1"/>
      <p:bldP spid="65" grpId="0" animBg="1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2" name="Group 4100"/>
          <p:cNvGrpSpPr>
            <a:grpSpLocks/>
          </p:cNvGrpSpPr>
          <p:nvPr/>
        </p:nvGrpSpPr>
        <p:grpSpPr bwMode="auto">
          <a:xfrm>
            <a:off x="1559498" y="1754815"/>
            <a:ext cx="3491249" cy="1631156"/>
            <a:chOff x="278" y="2255"/>
            <a:chExt cx="2204" cy="1370"/>
          </a:xfrm>
        </p:grpSpPr>
        <p:grpSp>
          <p:nvGrpSpPr>
            <p:cNvPr id="89093" name="Group 4101"/>
            <p:cNvGrpSpPr>
              <a:grpSpLocks/>
            </p:cNvGrpSpPr>
            <p:nvPr/>
          </p:nvGrpSpPr>
          <p:grpSpPr bwMode="auto">
            <a:xfrm>
              <a:off x="1104" y="2255"/>
              <a:ext cx="1378" cy="1370"/>
              <a:chOff x="376" y="2391"/>
              <a:chExt cx="1378" cy="1370"/>
            </a:xfrm>
          </p:grpSpPr>
          <p:sp>
            <p:nvSpPr>
              <p:cNvPr id="89094" name="Oval 4102" descr="Granit"/>
              <p:cNvSpPr>
                <a:spLocks noChangeArrowheads="1"/>
              </p:cNvSpPr>
              <p:nvPr/>
            </p:nvSpPr>
            <p:spPr bwMode="auto">
              <a:xfrm>
                <a:off x="376" y="2391"/>
                <a:ext cx="1370" cy="1370"/>
              </a:xfrm>
              <a:prstGeom prst="ellipse">
                <a:avLst/>
              </a:prstGeom>
              <a:blipFill dpi="0" rotWithShape="0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095" name="Freeform 4103"/>
              <p:cNvSpPr>
                <a:spLocks/>
              </p:cNvSpPr>
              <p:nvPr/>
            </p:nvSpPr>
            <p:spPr bwMode="auto">
              <a:xfrm>
                <a:off x="527" y="2580"/>
                <a:ext cx="323" cy="279"/>
              </a:xfrm>
              <a:custGeom>
                <a:avLst/>
                <a:gdLst>
                  <a:gd name="T0" fmla="*/ 86 w 214"/>
                  <a:gd name="T1" fmla="*/ 0 h 185"/>
                  <a:gd name="T2" fmla="*/ 92 w 214"/>
                  <a:gd name="T3" fmla="*/ 180 h 185"/>
                  <a:gd name="T4" fmla="*/ 194 w 214"/>
                  <a:gd name="T5" fmla="*/ 177 h 185"/>
                  <a:gd name="T6" fmla="*/ 200 w 214"/>
                  <a:gd name="T7" fmla="*/ 153 h 185"/>
                  <a:gd name="T8" fmla="*/ 188 w 214"/>
                  <a:gd name="T9" fmla="*/ 45 h 185"/>
                  <a:gd name="T10" fmla="*/ 119 w 214"/>
                  <a:gd name="T11" fmla="*/ 30 h 185"/>
                  <a:gd name="T12" fmla="*/ 92 w 214"/>
                  <a:gd name="T13" fmla="*/ 6 h 185"/>
                  <a:gd name="T14" fmla="*/ 83 w 214"/>
                  <a:gd name="T15" fmla="*/ 3 h 185"/>
                  <a:gd name="T16" fmla="*/ 86 w 214"/>
                  <a:gd name="T17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4" h="185">
                    <a:moveTo>
                      <a:pt x="86" y="0"/>
                    </a:moveTo>
                    <a:cubicBezTo>
                      <a:pt x="37" y="62"/>
                      <a:pt x="0" y="134"/>
                      <a:pt x="92" y="180"/>
                    </a:cubicBezTo>
                    <a:cubicBezTo>
                      <a:pt x="126" y="179"/>
                      <a:pt x="161" y="185"/>
                      <a:pt x="194" y="177"/>
                    </a:cubicBezTo>
                    <a:cubicBezTo>
                      <a:pt x="202" y="175"/>
                      <a:pt x="200" y="161"/>
                      <a:pt x="200" y="153"/>
                    </a:cubicBezTo>
                    <a:cubicBezTo>
                      <a:pt x="200" y="117"/>
                      <a:pt x="214" y="71"/>
                      <a:pt x="188" y="45"/>
                    </a:cubicBezTo>
                    <a:cubicBezTo>
                      <a:pt x="175" y="32"/>
                      <a:pt x="130" y="31"/>
                      <a:pt x="119" y="30"/>
                    </a:cubicBezTo>
                    <a:cubicBezTo>
                      <a:pt x="101" y="26"/>
                      <a:pt x="104" y="16"/>
                      <a:pt x="92" y="6"/>
                    </a:cubicBezTo>
                    <a:cubicBezTo>
                      <a:pt x="90" y="4"/>
                      <a:pt x="85" y="5"/>
                      <a:pt x="83" y="3"/>
                    </a:cubicBezTo>
                    <a:cubicBezTo>
                      <a:pt x="82" y="2"/>
                      <a:pt x="85" y="1"/>
                      <a:pt x="86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096" name="Freeform 4104"/>
              <p:cNvSpPr>
                <a:spLocks/>
              </p:cNvSpPr>
              <p:nvPr/>
            </p:nvSpPr>
            <p:spPr bwMode="auto">
              <a:xfrm>
                <a:off x="873" y="2550"/>
                <a:ext cx="251" cy="259"/>
              </a:xfrm>
              <a:custGeom>
                <a:avLst/>
                <a:gdLst>
                  <a:gd name="T0" fmla="*/ 28 w 166"/>
                  <a:gd name="T1" fmla="*/ 8 h 172"/>
                  <a:gd name="T2" fmla="*/ 13 w 166"/>
                  <a:gd name="T3" fmla="*/ 65 h 172"/>
                  <a:gd name="T4" fmla="*/ 34 w 166"/>
                  <a:gd name="T5" fmla="*/ 155 h 172"/>
                  <a:gd name="T6" fmla="*/ 145 w 166"/>
                  <a:gd name="T7" fmla="*/ 149 h 172"/>
                  <a:gd name="T8" fmla="*/ 142 w 166"/>
                  <a:gd name="T9" fmla="*/ 71 h 172"/>
                  <a:gd name="T10" fmla="*/ 43 w 166"/>
                  <a:gd name="T11" fmla="*/ 2 h 172"/>
                  <a:gd name="T12" fmla="*/ 28 w 166"/>
                  <a:gd name="T13" fmla="*/ 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72">
                    <a:moveTo>
                      <a:pt x="28" y="8"/>
                    </a:moveTo>
                    <a:cubicBezTo>
                      <a:pt x="17" y="24"/>
                      <a:pt x="17" y="46"/>
                      <a:pt x="13" y="65"/>
                    </a:cubicBezTo>
                    <a:cubicBezTo>
                      <a:pt x="15" y="103"/>
                      <a:pt x="0" y="138"/>
                      <a:pt x="34" y="155"/>
                    </a:cubicBezTo>
                    <a:cubicBezTo>
                      <a:pt x="71" y="153"/>
                      <a:pt x="116" y="172"/>
                      <a:pt x="145" y="149"/>
                    </a:cubicBezTo>
                    <a:cubicBezTo>
                      <a:pt x="166" y="133"/>
                      <a:pt x="144" y="97"/>
                      <a:pt x="142" y="71"/>
                    </a:cubicBezTo>
                    <a:cubicBezTo>
                      <a:pt x="136" y="0"/>
                      <a:pt x="99" y="16"/>
                      <a:pt x="43" y="2"/>
                    </a:cubicBezTo>
                    <a:cubicBezTo>
                      <a:pt x="27" y="5"/>
                      <a:pt x="28" y="0"/>
                      <a:pt x="28" y="8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097" name="Freeform 4105"/>
              <p:cNvSpPr>
                <a:spLocks/>
              </p:cNvSpPr>
              <p:nvPr/>
            </p:nvSpPr>
            <p:spPr bwMode="auto">
              <a:xfrm>
                <a:off x="427" y="2834"/>
                <a:ext cx="343" cy="358"/>
              </a:xfrm>
              <a:custGeom>
                <a:avLst/>
                <a:gdLst>
                  <a:gd name="T0" fmla="*/ 59 w 227"/>
                  <a:gd name="T1" fmla="*/ 0 h 237"/>
                  <a:gd name="T2" fmla="*/ 2 w 227"/>
                  <a:gd name="T3" fmla="*/ 105 h 237"/>
                  <a:gd name="T4" fmla="*/ 5 w 227"/>
                  <a:gd name="T5" fmla="*/ 171 h 237"/>
                  <a:gd name="T6" fmla="*/ 65 w 227"/>
                  <a:gd name="T7" fmla="*/ 207 h 237"/>
                  <a:gd name="T8" fmla="*/ 203 w 227"/>
                  <a:gd name="T9" fmla="*/ 237 h 237"/>
                  <a:gd name="T10" fmla="*/ 215 w 227"/>
                  <a:gd name="T11" fmla="*/ 186 h 237"/>
                  <a:gd name="T12" fmla="*/ 152 w 227"/>
                  <a:gd name="T13" fmla="*/ 51 h 237"/>
                  <a:gd name="T14" fmla="*/ 98 w 227"/>
                  <a:gd name="T15" fmla="*/ 39 h 237"/>
                  <a:gd name="T16" fmla="*/ 62 w 227"/>
                  <a:gd name="T17" fmla="*/ 18 h 237"/>
                  <a:gd name="T18" fmla="*/ 59 w 227"/>
                  <a:gd name="T1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37">
                    <a:moveTo>
                      <a:pt x="59" y="0"/>
                    </a:moveTo>
                    <a:cubicBezTo>
                      <a:pt x="20" y="35"/>
                      <a:pt x="6" y="52"/>
                      <a:pt x="2" y="105"/>
                    </a:cubicBezTo>
                    <a:cubicBezTo>
                      <a:pt x="3" y="127"/>
                      <a:pt x="0" y="150"/>
                      <a:pt x="5" y="171"/>
                    </a:cubicBezTo>
                    <a:cubicBezTo>
                      <a:pt x="10" y="190"/>
                      <a:pt x="58" y="204"/>
                      <a:pt x="65" y="207"/>
                    </a:cubicBezTo>
                    <a:cubicBezTo>
                      <a:pt x="112" y="230"/>
                      <a:pt x="151" y="232"/>
                      <a:pt x="203" y="237"/>
                    </a:cubicBezTo>
                    <a:cubicBezTo>
                      <a:pt x="227" y="229"/>
                      <a:pt x="215" y="236"/>
                      <a:pt x="215" y="186"/>
                    </a:cubicBezTo>
                    <a:cubicBezTo>
                      <a:pt x="215" y="122"/>
                      <a:pt x="225" y="63"/>
                      <a:pt x="152" y="51"/>
                    </a:cubicBezTo>
                    <a:cubicBezTo>
                      <a:pt x="136" y="40"/>
                      <a:pt x="116" y="42"/>
                      <a:pt x="98" y="39"/>
                    </a:cubicBezTo>
                    <a:cubicBezTo>
                      <a:pt x="87" y="22"/>
                      <a:pt x="84" y="21"/>
                      <a:pt x="62" y="18"/>
                    </a:cubicBezTo>
                    <a:cubicBezTo>
                      <a:pt x="58" y="6"/>
                      <a:pt x="59" y="12"/>
                      <a:pt x="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098" name="Freeform 4106"/>
              <p:cNvSpPr>
                <a:spLocks/>
              </p:cNvSpPr>
              <p:nvPr/>
            </p:nvSpPr>
            <p:spPr bwMode="auto">
              <a:xfrm>
                <a:off x="775" y="2859"/>
                <a:ext cx="220" cy="157"/>
              </a:xfrm>
              <a:custGeom>
                <a:avLst/>
                <a:gdLst>
                  <a:gd name="T0" fmla="*/ 60 w 146"/>
                  <a:gd name="T1" fmla="*/ 1 h 104"/>
                  <a:gd name="T2" fmla="*/ 30 w 146"/>
                  <a:gd name="T3" fmla="*/ 7 h 104"/>
                  <a:gd name="T4" fmla="*/ 57 w 146"/>
                  <a:gd name="T5" fmla="*/ 88 h 104"/>
                  <a:gd name="T6" fmla="*/ 123 w 146"/>
                  <a:gd name="T7" fmla="*/ 97 h 104"/>
                  <a:gd name="T8" fmla="*/ 126 w 146"/>
                  <a:gd name="T9" fmla="*/ 37 h 104"/>
                  <a:gd name="T10" fmla="*/ 60 w 146"/>
                  <a:gd name="T11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04">
                    <a:moveTo>
                      <a:pt x="60" y="1"/>
                    </a:moveTo>
                    <a:cubicBezTo>
                      <a:pt x="50" y="3"/>
                      <a:pt x="38" y="0"/>
                      <a:pt x="30" y="7"/>
                    </a:cubicBezTo>
                    <a:cubicBezTo>
                      <a:pt x="0" y="32"/>
                      <a:pt x="44" y="75"/>
                      <a:pt x="57" y="88"/>
                    </a:cubicBezTo>
                    <a:cubicBezTo>
                      <a:pt x="73" y="104"/>
                      <a:pt x="101" y="95"/>
                      <a:pt x="123" y="97"/>
                    </a:cubicBezTo>
                    <a:cubicBezTo>
                      <a:pt x="146" y="81"/>
                      <a:pt x="135" y="93"/>
                      <a:pt x="126" y="37"/>
                    </a:cubicBezTo>
                    <a:cubicBezTo>
                      <a:pt x="121" y="9"/>
                      <a:pt x="85" y="1"/>
                      <a:pt x="60" y="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099" name="Freeform 4107"/>
              <p:cNvSpPr>
                <a:spLocks/>
              </p:cNvSpPr>
              <p:nvPr/>
            </p:nvSpPr>
            <p:spPr bwMode="auto">
              <a:xfrm>
                <a:off x="1124" y="2507"/>
                <a:ext cx="154" cy="251"/>
              </a:xfrm>
              <a:custGeom>
                <a:avLst/>
                <a:gdLst>
                  <a:gd name="T0" fmla="*/ 48 w 102"/>
                  <a:gd name="T1" fmla="*/ 75 h 166"/>
                  <a:gd name="T2" fmla="*/ 0 w 102"/>
                  <a:gd name="T3" fmla="*/ 126 h 166"/>
                  <a:gd name="T4" fmla="*/ 24 w 102"/>
                  <a:gd name="T5" fmla="*/ 153 h 166"/>
                  <a:gd name="T6" fmla="*/ 60 w 102"/>
                  <a:gd name="T7" fmla="*/ 129 h 166"/>
                  <a:gd name="T8" fmla="*/ 81 w 102"/>
                  <a:gd name="T9" fmla="*/ 138 h 166"/>
                  <a:gd name="T10" fmla="*/ 54 w 102"/>
                  <a:gd name="T11" fmla="*/ 0 h 166"/>
                  <a:gd name="T12" fmla="*/ 42 w 102"/>
                  <a:gd name="T13" fmla="*/ 45 h 166"/>
                  <a:gd name="T14" fmla="*/ 54 w 102"/>
                  <a:gd name="T15" fmla="*/ 63 h 166"/>
                  <a:gd name="T16" fmla="*/ 48 w 102"/>
                  <a:gd name="T17" fmla="*/ 75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166">
                    <a:moveTo>
                      <a:pt x="48" y="75"/>
                    </a:moveTo>
                    <a:cubicBezTo>
                      <a:pt x="12" y="84"/>
                      <a:pt x="10" y="95"/>
                      <a:pt x="0" y="126"/>
                    </a:cubicBezTo>
                    <a:cubicBezTo>
                      <a:pt x="4" y="147"/>
                      <a:pt x="5" y="147"/>
                      <a:pt x="24" y="153"/>
                    </a:cubicBezTo>
                    <a:cubicBezTo>
                      <a:pt x="34" y="166"/>
                      <a:pt x="44" y="125"/>
                      <a:pt x="60" y="129"/>
                    </a:cubicBezTo>
                    <a:cubicBezTo>
                      <a:pt x="87" y="125"/>
                      <a:pt x="72" y="96"/>
                      <a:pt x="81" y="138"/>
                    </a:cubicBezTo>
                    <a:cubicBezTo>
                      <a:pt x="81" y="120"/>
                      <a:pt x="102" y="12"/>
                      <a:pt x="54" y="0"/>
                    </a:cubicBezTo>
                    <a:cubicBezTo>
                      <a:pt x="30" y="10"/>
                      <a:pt x="31" y="4"/>
                      <a:pt x="42" y="45"/>
                    </a:cubicBezTo>
                    <a:cubicBezTo>
                      <a:pt x="44" y="52"/>
                      <a:pt x="54" y="63"/>
                      <a:pt x="54" y="63"/>
                    </a:cubicBezTo>
                    <a:cubicBezTo>
                      <a:pt x="46" y="75"/>
                      <a:pt x="30" y="75"/>
                      <a:pt x="48" y="7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0" name="Freeform 4108"/>
              <p:cNvSpPr>
                <a:spLocks/>
              </p:cNvSpPr>
              <p:nvPr/>
            </p:nvSpPr>
            <p:spPr bwMode="auto">
              <a:xfrm>
                <a:off x="731" y="2453"/>
                <a:ext cx="266" cy="166"/>
              </a:xfrm>
              <a:custGeom>
                <a:avLst/>
                <a:gdLst>
                  <a:gd name="T0" fmla="*/ 140 w 140"/>
                  <a:gd name="T1" fmla="*/ 3 h 110"/>
                  <a:gd name="T2" fmla="*/ 98 w 140"/>
                  <a:gd name="T3" fmla="*/ 18 h 110"/>
                  <a:gd name="T4" fmla="*/ 80 w 140"/>
                  <a:gd name="T5" fmla="*/ 60 h 110"/>
                  <a:gd name="T6" fmla="*/ 23 w 140"/>
                  <a:gd name="T7" fmla="*/ 90 h 110"/>
                  <a:gd name="T8" fmla="*/ 2 w 140"/>
                  <a:gd name="T9" fmla="*/ 45 h 110"/>
                  <a:gd name="T10" fmla="*/ 44 w 140"/>
                  <a:gd name="T11" fmla="*/ 33 h 110"/>
                  <a:gd name="T12" fmla="*/ 74 w 140"/>
                  <a:gd name="T13" fmla="*/ 12 h 110"/>
                  <a:gd name="T14" fmla="*/ 140 w 140"/>
                  <a:gd name="T15" fmla="*/ 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" h="110">
                    <a:moveTo>
                      <a:pt x="140" y="3"/>
                    </a:moveTo>
                    <a:cubicBezTo>
                      <a:pt x="124" y="7"/>
                      <a:pt x="113" y="14"/>
                      <a:pt x="98" y="18"/>
                    </a:cubicBezTo>
                    <a:cubicBezTo>
                      <a:pt x="84" y="27"/>
                      <a:pt x="85" y="44"/>
                      <a:pt x="80" y="60"/>
                    </a:cubicBezTo>
                    <a:cubicBezTo>
                      <a:pt x="76" y="101"/>
                      <a:pt x="87" y="110"/>
                      <a:pt x="23" y="90"/>
                    </a:cubicBezTo>
                    <a:cubicBezTo>
                      <a:pt x="7" y="85"/>
                      <a:pt x="2" y="45"/>
                      <a:pt x="2" y="45"/>
                    </a:cubicBezTo>
                    <a:cubicBezTo>
                      <a:pt x="10" y="22"/>
                      <a:pt x="0" y="41"/>
                      <a:pt x="44" y="33"/>
                    </a:cubicBezTo>
                    <a:cubicBezTo>
                      <a:pt x="55" y="31"/>
                      <a:pt x="62" y="16"/>
                      <a:pt x="74" y="12"/>
                    </a:cubicBezTo>
                    <a:cubicBezTo>
                      <a:pt x="100" y="3"/>
                      <a:pt x="114" y="0"/>
                      <a:pt x="140" y="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1" name="Freeform 4109"/>
              <p:cNvSpPr>
                <a:spLocks/>
              </p:cNvSpPr>
              <p:nvPr/>
            </p:nvSpPr>
            <p:spPr bwMode="auto">
              <a:xfrm>
                <a:off x="1018" y="2808"/>
                <a:ext cx="276" cy="267"/>
              </a:xfrm>
              <a:custGeom>
                <a:avLst/>
                <a:gdLst>
                  <a:gd name="T0" fmla="*/ 31 w 183"/>
                  <a:gd name="T1" fmla="*/ 53 h 177"/>
                  <a:gd name="T2" fmla="*/ 7 w 183"/>
                  <a:gd name="T3" fmla="*/ 59 h 177"/>
                  <a:gd name="T4" fmla="*/ 1 w 183"/>
                  <a:gd name="T5" fmla="*/ 95 h 177"/>
                  <a:gd name="T6" fmla="*/ 82 w 183"/>
                  <a:gd name="T7" fmla="*/ 158 h 177"/>
                  <a:gd name="T8" fmla="*/ 178 w 183"/>
                  <a:gd name="T9" fmla="*/ 107 h 177"/>
                  <a:gd name="T10" fmla="*/ 67 w 183"/>
                  <a:gd name="T11" fmla="*/ 2 h 177"/>
                  <a:gd name="T12" fmla="*/ 49 w 183"/>
                  <a:gd name="T13" fmla="*/ 5 h 177"/>
                  <a:gd name="T14" fmla="*/ 46 w 183"/>
                  <a:gd name="T15" fmla="*/ 29 h 177"/>
                  <a:gd name="T16" fmla="*/ 31 w 183"/>
                  <a:gd name="T17" fmla="*/ 53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77">
                    <a:moveTo>
                      <a:pt x="31" y="53"/>
                    </a:moveTo>
                    <a:cubicBezTo>
                      <a:pt x="23" y="55"/>
                      <a:pt x="12" y="52"/>
                      <a:pt x="7" y="59"/>
                    </a:cubicBezTo>
                    <a:cubicBezTo>
                      <a:pt x="0" y="69"/>
                      <a:pt x="1" y="95"/>
                      <a:pt x="1" y="95"/>
                    </a:cubicBezTo>
                    <a:cubicBezTo>
                      <a:pt x="6" y="149"/>
                      <a:pt x="33" y="146"/>
                      <a:pt x="82" y="158"/>
                    </a:cubicBezTo>
                    <a:cubicBezTo>
                      <a:pt x="183" y="155"/>
                      <a:pt x="171" y="177"/>
                      <a:pt x="178" y="107"/>
                    </a:cubicBezTo>
                    <a:cubicBezTo>
                      <a:pt x="172" y="29"/>
                      <a:pt x="137" y="14"/>
                      <a:pt x="67" y="2"/>
                    </a:cubicBezTo>
                    <a:cubicBezTo>
                      <a:pt x="61" y="3"/>
                      <a:pt x="53" y="0"/>
                      <a:pt x="49" y="5"/>
                    </a:cubicBezTo>
                    <a:cubicBezTo>
                      <a:pt x="44" y="11"/>
                      <a:pt x="49" y="21"/>
                      <a:pt x="46" y="29"/>
                    </a:cubicBezTo>
                    <a:cubicBezTo>
                      <a:pt x="39" y="49"/>
                      <a:pt x="22" y="48"/>
                      <a:pt x="31" y="5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2" name="Freeform 4110"/>
              <p:cNvSpPr>
                <a:spLocks/>
              </p:cNvSpPr>
              <p:nvPr/>
            </p:nvSpPr>
            <p:spPr bwMode="auto">
              <a:xfrm>
                <a:off x="763" y="3013"/>
                <a:ext cx="284" cy="271"/>
              </a:xfrm>
              <a:custGeom>
                <a:avLst/>
                <a:gdLst>
                  <a:gd name="T0" fmla="*/ 35 w 188"/>
                  <a:gd name="T1" fmla="*/ 4 h 179"/>
                  <a:gd name="T2" fmla="*/ 68 w 188"/>
                  <a:gd name="T3" fmla="*/ 175 h 179"/>
                  <a:gd name="T4" fmla="*/ 122 w 188"/>
                  <a:gd name="T5" fmla="*/ 172 h 179"/>
                  <a:gd name="T6" fmla="*/ 185 w 188"/>
                  <a:gd name="T7" fmla="*/ 109 h 179"/>
                  <a:gd name="T8" fmla="*/ 182 w 188"/>
                  <a:gd name="T9" fmla="*/ 55 h 179"/>
                  <a:gd name="T10" fmla="*/ 35 w 188"/>
                  <a:gd name="T11" fmla="*/ 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" h="179">
                    <a:moveTo>
                      <a:pt x="35" y="4"/>
                    </a:moveTo>
                    <a:cubicBezTo>
                      <a:pt x="27" y="58"/>
                      <a:pt x="0" y="167"/>
                      <a:pt x="68" y="175"/>
                    </a:cubicBezTo>
                    <a:cubicBezTo>
                      <a:pt x="86" y="174"/>
                      <a:pt x="106" y="179"/>
                      <a:pt x="122" y="172"/>
                    </a:cubicBezTo>
                    <a:cubicBezTo>
                      <a:pt x="148" y="160"/>
                      <a:pt x="169" y="133"/>
                      <a:pt x="185" y="109"/>
                    </a:cubicBezTo>
                    <a:cubicBezTo>
                      <a:pt x="184" y="91"/>
                      <a:pt x="188" y="72"/>
                      <a:pt x="182" y="55"/>
                    </a:cubicBezTo>
                    <a:cubicBezTo>
                      <a:pt x="163" y="0"/>
                      <a:pt x="75" y="4"/>
                      <a:pt x="35" y="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3" name="Freeform 4111"/>
              <p:cNvSpPr>
                <a:spLocks/>
              </p:cNvSpPr>
              <p:nvPr/>
            </p:nvSpPr>
            <p:spPr bwMode="auto">
              <a:xfrm>
                <a:off x="471" y="3175"/>
                <a:ext cx="334" cy="288"/>
              </a:xfrm>
              <a:custGeom>
                <a:avLst/>
                <a:gdLst>
                  <a:gd name="T0" fmla="*/ 144 w 221"/>
                  <a:gd name="T1" fmla="*/ 35 h 191"/>
                  <a:gd name="T2" fmla="*/ 9 w 221"/>
                  <a:gd name="T3" fmla="*/ 47 h 191"/>
                  <a:gd name="T4" fmla="*/ 18 w 221"/>
                  <a:gd name="T5" fmla="*/ 113 h 191"/>
                  <a:gd name="T6" fmla="*/ 54 w 221"/>
                  <a:gd name="T7" fmla="*/ 125 h 191"/>
                  <a:gd name="T8" fmla="*/ 144 w 221"/>
                  <a:gd name="T9" fmla="*/ 155 h 191"/>
                  <a:gd name="T10" fmla="*/ 204 w 221"/>
                  <a:gd name="T11" fmla="*/ 179 h 191"/>
                  <a:gd name="T12" fmla="*/ 183 w 221"/>
                  <a:gd name="T13" fmla="*/ 53 h 191"/>
                  <a:gd name="T14" fmla="*/ 144 w 221"/>
                  <a:gd name="T15" fmla="*/ 3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1" h="191">
                    <a:moveTo>
                      <a:pt x="144" y="35"/>
                    </a:moveTo>
                    <a:cubicBezTo>
                      <a:pt x="131" y="35"/>
                      <a:pt x="21" y="0"/>
                      <a:pt x="9" y="47"/>
                    </a:cubicBezTo>
                    <a:cubicBezTo>
                      <a:pt x="10" y="69"/>
                      <a:pt x="0" y="100"/>
                      <a:pt x="18" y="113"/>
                    </a:cubicBezTo>
                    <a:cubicBezTo>
                      <a:pt x="28" y="120"/>
                      <a:pt x="42" y="120"/>
                      <a:pt x="54" y="125"/>
                    </a:cubicBezTo>
                    <a:cubicBezTo>
                      <a:pt x="89" y="141"/>
                      <a:pt x="106" y="148"/>
                      <a:pt x="144" y="155"/>
                    </a:cubicBezTo>
                    <a:cubicBezTo>
                      <a:pt x="157" y="191"/>
                      <a:pt x="166" y="182"/>
                      <a:pt x="204" y="179"/>
                    </a:cubicBezTo>
                    <a:cubicBezTo>
                      <a:pt x="210" y="142"/>
                      <a:pt x="221" y="77"/>
                      <a:pt x="183" y="53"/>
                    </a:cubicBezTo>
                    <a:cubicBezTo>
                      <a:pt x="171" y="45"/>
                      <a:pt x="151" y="49"/>
                      <a:pt x="144" y="3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4" name="Freeform 4112"/>
              <p:cNvSpPr>
                <a:spLocks/>
              </p:cNvSpPr>
              <p:nvPr/>
            </p:nvSpPr>
            <p:spPr bwMode="auto">
              <a:xfrm>
                <a:off x="1048" y="3059"/>
                <a:ext cx="212" cy="241"/>
              </a:xfrm>
              <a:custGeom>
                <a:avLst/>
                <a:gdLst>
                  <a:gd name="T0" fmla="*/ 44 w 140"/>
                  <a:gd name="T1" fmla="*/ 25 h 160"/>
                  <a:gd name="T2" fmla="*/ 11 w 140"/>
                  <a:gd name="T3" fmla="*/ 103 h 160"/>
                  <a:gd name="T4" fmla="*/ 80 w 140"/>
                  <a:gd name="T5" fmla="*/ 157 h 160"/>
                  <a:gd name="T6" fmla="*/ 131 w 140"/>
                  <a:gd name="T7" fmla="*/ 151 h 160"/>
                  <a:gd name="T8" fmla="*/ 137 w 140"/>
                  <a:gd name="T9" fmla="*/ 121 h 160"/>
                  <a:gd name="T10" fmla="*/ 101 w 140"/>
                  <a:gd name="T11" fmla="*/ 43 h 160"/>
                  <a:gd name="T12" fmla="*/ 44 w 140"/>
                  <a:gd name="T13" fmla="*/ 25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60">
                    <a:moveTo>
                      <a:pt x="44" y="25"/>
                    </a:moveTo>
                    <a:cubicBezTo>
                      <a:pt x="28" y="50"/>
                      <a:pt x="32" y="82"/>
                      <a:pt x="11" y="103"/>
                    </a:cubicBezTo>
                    <a:cubicBezTo>
                      <a:pt x="0" y="149"/>
                      <a:pt x="50" y="151"/>
                      <a:pt x="80" y="157"/>
                    </a:cubicBezTo>
                    <a:cubicBezTo>
                      <a:pt x="97" y="155"/>
                      <a:pt x="117" y="160"/>
                      <a:pt x="131" y="151"/>
                    </a:cubicBezTo>
                    <a:cubicBezTo>
                      <a:pt x="140" y="146"/>
                      <a:pt x="137" y="131"/>
                      <a:pt x="137" y="121"/>
                    </a:cubicBezTo>
                    <a:cubicBezTo>
                      <a:pt x="139" y="65"/>
                      <a:pt x="140" y="61"/>
                      <a:pt x="101" y="43"/>
                    </a:cubicBezTo>
                    <a:cubicBezTo>
                      <a:pt x="93" y="39"/>
                      <a:pt x="27" y="0"/>
                      <a:pt x="44" y="2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5" name="Freeform 4113"/>
              <p:cNvSpPr>
                <a:spLocks/>
              </p:cNvSpPr>
              <p:nvPr/>
            </p:nvSpPr>
            <p:spPr bwMode="auto">
              <a:xfrm>
                <a:off x="1491" y="2743"/>
                <a:ext cx="192" cy="240"/>
              </a:xfrm>
              <a:custGeom>
                <a:avLst/>
                <a:gdLst>
                  <a:gd name="T0" fmla="*/ 27 w 127"/>
                  <a:gd name="T1" fmla="*/ 15 h 159"/>
                  <a:gd name="T2" fmla="*/ 0 w 127"/>
                  <a:gd name="T3" fmla="*/ 105 h 159"/>
                  <a:gd name="T4" fmla="*/ 42 w 127"/>
                  <a:gd name="T5" fmla="*/ 153 h 159"/>
                  <a:gd name="T6" fmla="*/ 114 w 127"/>
                  <a:gd name="T7" fmla="*/ 105 h 159"/>
                  <a:gd name="T8" fmla="*/ 75 w 127"/>
                  <a:gd name="T9" fmla="*/ 0 h 159"/>
                  <a:gd name="T10" fmla="*/ 36 w 127"/>
                  <a:gd name="T11" fmla="*/ 3 h 159"/>
                  <a:gd name="T12" fmla="*/ 27 w 127"/>
                  <a:gd name="T13" fmla="*/ 1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59">
                    <a:moveTo>
                      <a:pt x="27" y="15"/>
                    </a:moveTo>
                    <a:cubicBezTo>
                      <a:pt x="15" y="42"/>
                      <a:pt x="7" y="75"/>
                      <a:pt x="0" y="105"/>
                    </a:cubicBezTo>
                    <a:cubicBezTo>
                      <a:pt x="8" y="156"/>
                      <a:pt x="4" y="140"/>
                      <a:pt x="42" y="153"/>
                    </a:cubicBezTo>
                    <a:cubicBezTo>
                      <a:pt x="119" y="146"/>
                      <a:pt x="101" y="159"/>
                      <a:pt x="114" y="105"/>
                    </a:cubicBezTo>
                    <a:cubicBezTo>
                      <a:pt x="118" y="60"/>
                      <a:pt x="127" y="13"/>
                      <a:pt x="75" y="0"/>
                    </a:cubicBezTo>
                    <a:cubicBezTo>
                      <a:pt x="62" y="1"/>
                      <a:pt x="49" y="1"/>
                      <a:pt x="36" y="3"/>
                    </a:cubicBezTo>
                    <a:cubicBezTo>
                      <a:pt x="31" y="4"/>
                      <a:pt x="11" y="15"/>
                      <a:pt x="27" y="1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6" name="Freeform 4114"/>
              <p:cNvSpPr>
                <a:spLocks/>
              </p:cNvSpPr>
              <p:nvPr/>
            </p:nvSpPr>
            <p:spPr bwMode="auto">
              <a:xfrm>
                <a:off x="1255" y="2888"/>
                <a:ext cx="252" cy="281"/>
              </a:xfrm>
              <a:custGeom>
                <a:avLst/>
                <a:gdLst>
                  <a:gd name="T0" fmla="*/ 120 w 167"/>
                  <a:gd name="T1" fmla="*/ 21 h 186"/>
                  <a:gd name="T2" fmla="*/ 51 w 167"/>
                  <a:gd name="T3" fmla="*/ 54 h 186"/>
                  <a:gd name="T4" fmla="*/ 27 w 167"/>
                  <a:gd name="T5" fmla="*/ 108 h 186"/>
                  <a:gd name="T6" fmla="*/ 9 w 167"/>
                  <a:gd name="T7" fmla="*/ 123 h 186"/>
                  <a:gd name="T8" fmla="*/ 3 w 167"/>
                  <a:gd name="T9" fmla="*/ 141 h 186"/>
                  <a:gd name="T10" fmla="*/ 0 w 167"/>
                  <a:gd name="T11" fmla="*/ 150 h 186"/>
                  <a:gd name="T12" fmla="*/ 27 w 167"/>
                  <a:gd name="T13" fmla="*/ 168 h 186"/>
                  <a:gd name="T14" fmla="*/ 129 w 167"/>
                  <a:gd name="T15" fmla="*/ 186 h 186"/>
                  <a:gd name="T16" fmla="*/ 153 w 167"/>
                  <a:gd name="T17" fmla="*/ 180 h 186"/>
                  <a:gd name="T18" fmla="*/ 165 w 167"/>
                  <a:gd name="T19" fmla="*/ 102 h 186"/>
                  <a:gd name="T20" fmla="*/ 153 w 167"/>
                  <a:gd name="T21" fmla="*/ 33 h 186"/>
                  <a:gd name="T22" fmla="*/ 120 w 167"/>
                  <a:gd name="T23" fmla="*/ 2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7" h="186">
                    <a:moveTo>
                      <a:pt x="120" y="21"/>
                    </a:moveTo>
                    <a:cubicBezTo>
                      <a:pt x="59" y="18"/>
                      <a:pt x="46" y="0"/>
                      <a:pt x="51" y="54"/>
                    </a:cubicBezTo>
                    <a:cubicBezTo>
                      <a:pt x="49" y="78"/>
                      <a:pt x="53" y="101"/>
                      <a:pt x="27" y="108"/>
                    </a:cubicBezTo>
                    <a:cubicBezTo>
                      <a:pt x="21" y="112"/>
                      <a:pt x="12" y="117"/>
                      <a:pt x="9" y="123"/>
                    </a:cubicBezTo>
                    <a:cubicBezTo>
                      <a:pt x="6" y="129"/>
                      <a:pt x="5" y="135"/>
                      <a:pt x="3" y="141"/>
                    </a:cubicBezTo>
                    <a:cubicBezTo>
                      <a:pt x="2" y="144"/>
                      <a:pt x="0" y="150"/>
                      <a:pt x="0" y="150"/>
                    </a:cubicBezTo>
                    <a:cubicBezTo>
                      <a:pt x="5" y="165"/>
                      <a:pt x="2" y="162"/>
                      <a:pt x="27" y="168"/>
                    </a:cubicBezTo>
                    <a:cubicBezTo>
                      <a:pt x="60" y="175"/>
                      <a:pt x="95" y="180"/>
                      <a:pt x="129" y="186"/>
                    </a:cubicBezTo>
                    <a:cubicBezTo>
                      <a:pt x="137" y="184"/>
                      <a:pt x="147" y="186"/>
                      <a:pt x="153" y="180"/>
                    </a:cubicBezTo>
                    <a:cubicBezTo>
                      <a:pt x="166" y="167"/>
                      <a:pt x="163" y="120"/>
                      <a:pt x="165" y="102"/>
                    </a:cubicBezTo>
                    <a:cubicBezTo>
                      <a:pt x="164" y="87"/>
                      <a:pt x="167" y="47"/>
                      <a:pt x="153" y="33"/>
                    </a:cubicBezTo>
                    <a:cubicBezTo>
                      <a:pt x="144" y="24"/>
                      <a:pt x="120" y="30"/>
                      <a:pt x="120" y="2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7" name="Freeform 4115"/>
              <p:cNvSpPr>
                <a:spLocks/>
              </p:cNvSpPr>
              <p:nvPr/>
            </p:nvSpPr>
            <p:spPr bwMode="auto">
              <a:xfrm>
                <a:off x="761" y="3300"/>
                <a:ext cx="231" cy="263"/>
              </a:xfrm>
              <a:custGeom>
                <a:avLst/>
                <a:gdLst>
                  <a:gd name="T0" fmla="*/ 108 w 153"/>
                  <a:gd name="T1" fmla="*/ 0 h 174"/>
                  <a:gd name="T2" fmla="*/ 69 w 153"/>
                  <a:gd name="T3" fmla="*/ 9 h 174"/>
                  <a:gd name="T4" fmla="*/ 51 w 153"/>
                  <a:gd name="T5" fmla="*/ 15 h 174"/>
                  <a:gd name="T6" fmla="*/ 48 w 153"/>
                  <a:gd name="T7" fmla="*/ 81 h 174"/>
                  <a:gd name="T8" fmla="*/ 0 w 153"/>
                  <a:gd name="T9" fmla="*/ 120 h 174"/>
                  <a:gd name="T10" fmla="*/ 99 w 153"/>
                  <a:gd name="T11" fmla="*/ 159 h 174"/>
                  <a:gd name="T12" fmla="*/ 144 w 153"/>
                  <a:gd name="T13" fmla="*/ 156 h 174"/>
                  <a:gd name="T14" fmla="*/ 150 w 153"/>
                  <a:gd name="T15" fmla="*/ 126 h 174"/>
                  <a:gd name="T16" fmla="*/ 147 w 153"/>
                  <a:gd name="T17" fmla="*/ 51 h 174"/>
                  <a:gd name="T18" fmla="*/ 108 w 153"/>
                  <a:gd name="T1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3" h="174">
                    <a:moveTo>
                      <a:pt x="108" y="0"/>
                    </a:moveTo>
                    <a:cubicBezTo>
                      <a:pt x="81" y="4"/>
                      <a:pt x="94" y="1"/>
                      <a:pt x="69" y="9"/>
                    </a:cubicBezTo>
                    <a:cubicBezTo>
                      <a:pt x="63" y="11"/>
                      <a:pt x="51" y="15"/>
                      <a:pt x="51" y="15"/>
                    </a:cubicBezTo>
                    <a:cubicBezTo>
                      <a:pt x="35" y="36"/>
                      <a:pt x="36" y="56"/>
                      <a:pt x="48" y="81"/>
                    </a:cubicBezTo>
                    <a:cubicBezTo>
                      <a:pt x="39" y="114"/>
                      <a:pt x="33" y="116"/>
                      <a:pt x="0" y="120"/>
                    </a:cubicBezTo>
                    <a:cubicBezTo>
                      <a:pt x="13" y="174"/>
                      <a:pt x="47" y="156"/>
                      <a:pt x="99" y="159"/>
                    </a:cubicBezTo>
                    <a:cubicBezTo>
                      <a:pt x="114" y="158"/>
                      <a:pt x="131" y="164"/>
                      <a:pt x="144" y="156"/>
                    </a:cubicBezTo>
                    <a:cubicBezTo>
                      <a:pt x="153" y="150"/>
                      <a:pt x="150" y="136"/>
                      <a:pt x="150" y="126"/>
                    </a:cubicBezTo>
                    <a:cubicBezTo>
                      <a:pt x="151" y="101"/>
                      <a:pt x="150" y="76"/>
                      <a:pt x="147" y="51"/>
                    </a:cubicBezTo>
                    <a:cubicBezTo>
                      <a:pt x="145" y="35"/>
                      <a:pt x="101" y="14"/>
                      <a:pt x="108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8" name="Freeform 4116"/>
              <p:cNvSpPr>
                <a:spLocks/>
              </p:cNvSpPr>
              <p:nvPr/>
            </p:nvSpPr>
            <p:spPr bwMode="auto">
              <a:xfrm>
                <a:off x="1015" y="3327"/>
                <a:ext cx="148" cy="88"/>
              </a:xfrm>
              <a:custGeom>
                <a:avLst/>
                <a:gdLst>
                  <a:gd name="T0" fmla="*/ 36 w 98"/>
                  <a:gd name="T1" fmla="*/ 0 h 58"/>
                  <a:gd name="T2" fmla="*/ 24 w 98"/>
                  <a:gd name="T3" fmla="*/ 51 h 58"/>
                  <a:gd name="T4" fmla="*/ 48 w 98"/>
                  <a:gd name="T5" fmla="*/ 54 h 58"/>
                  <a:gd name="T6" fmla="*/ 69 w 98"/>
                  <a:gd name="T7" fmla="*/ 48 h 58"/>
                  <a:gd name="T8" fmla="*/ 36 w 98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8">
                    <a:moveTo>
                      <a:pt x="36" y="0"/>
                    </a:moveTo>
                    <a:cubicBezTo>
                      <a:pt x="14" y="9"/>
                      <a:pt x="0" y="9"/>
                      <a:pt x="24" y="51"/>
                    </a:cubicBezTo>
                    <a:cubicBezTo>
                      <a:pt x="28" y="58"/>
                      <a:pt x="40" y="53"/>
                      <a:pt x="48" y="54"/>
                    </a:cubicBezTo>
                    <a:cubicBezTo>
                      <a:pt x="55" y="52"/>
                      <a:pt x="64" y="54"/>
                      <a:pt x="69" y="48"/>
                    </a:cubicBezTo>
                    <a:cubicBezTo>
                      <a:pt x="98" y="12"/>
                      <a:pt x="36" y="10"/>
                      <a:pt x="36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09" name="Freeform 4117"/>
              <p:cNvSpPr>
                <a:spLocks/>
              </p:cNvSpPr>
              <p:nvPr/>
            </p:nvSpPr>
            <p:spPr bwMode="auto">
              <a:xfrm>
                <a:off x="1309" y="3179"/>
                <a:ext cx="207" cy="132"/>
              </a:xfrm>
              <a:custGeom>
                <a:avLst/>
                <a:gdLst>
                  <a:gd name="T0" fmla="*/ 18 w 137"/>
                  <a:gd name="T1" fmla="*/ 14 h 87"/>
                  <a:gd name="T2" fmla="*/ 27 w 137"/>
                  <a:gd name="T3" fmla="*/ 59 h 87"/>
                  <a:gd name="T4" fmla="*/ 66 w 137"/>
                  <a:gd name="T5" fmla="*/ 86 h 87"/>
                  <a:gd name="T6" fmla="*/ 96 w 137"/>
                  <a:gd name="T7" fmla="*/ 11 h 87"/>
                  <a:gd name="T8" fmla="*/ 60 w 137"/>
                  <a:gd name="T9" fmla="*/ 2 h 87"/>
                  <a:gd name="T10" fmla="*/ 9 w 137"/>
                  <a:gd name="T11" fmla="*/ 5 h 87"/>
                  <a:gd name="T12" fmla="*/ 0 w 137"/>
                  <a:gd name="T13" fmla="*/ 8 h 87"/>
                  <a:gd name="T14" fmla="*/ 18 w 137"/>
                  <a:gd name="T15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7" h="87">
                    <a:moveTo>
                      <a:pt x="18" y="14"/>
                    </a:moveTo>
                    <a:cubicBezTo>
                      <a:pt x="12" y="32"/>
                      <a:pt x="16" y="45"/>
                      <a:pt x="27" y="59"/>
                    </a:cubicBezTo>
                    <a:cubicBezTo>
                      <a:pt x="36" y="85"/>
                      <a:pt x="38" y="82"/>
                      <a:pt x="66" y="86"/>
                    </a:cubicBezTo>
                    <a:cubicBezTo>
                      <a:pt x="107" y="79"/>
                      <a:pt x="137" y="87"/>
                      <a:pt x="96" y="11"/>
                    </a:cubicBezTo>
                    <a:cubicBezTo>
                      <a:pt x="90" y="0"/>
                      <a:pt x="60" y="2"/>
                      <a:pt x="60" y="2"/>
                    </a:cubicBezTo>
                    <a:cubicBezTo>
                      <a:pt x="43" y="3"/>
                      <a:pt x="26" y="3"/>
                      <a:pt x="9" y="5"/>
                    </a:cubicBezTo>
                    <a:cubicBezTo>
                      <a:pt x="6" y="5"/>
                      <a:pt x="0" y="8"/>
                      <a:pt x="0" y="8"/>
                    </a:cubicBezTo>
                    <a:lnTo>
                      <a:pt x="18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0" name="Freeform 4118"/>
              <p:cNvSpPr>
                <a:spLocks/>
              </p:cNvSpPr>
              <p:nvPr/>
            </p:nvSpPr>
            <p:spPr bwMode="auto">
              <a:xfrm>
                <a:off x="948" y="3432"/>
                <a:ext cx="209" cy="279"/>
              </a:xfrm>
              <a:custGeom>
                <a:avLst/>
                <a:gdLst>
                  <a:gd name="T0" fmla="*/ 59 w 138"/>
                  <a:gd name="T1" fmla="*/ 12 h 185"/>
                  <a:gd name="T2" fmla="*/ 47 w 138"/>
                  <a:gd name="T3" fmla="*/ 60 h 185"/>
                  <a:gd name="T4" fmla="*/ 41 w 138"/>
                  <a:gd name="T5" fmla="*/ 96 h 185"/>
                  <a:gd name="T6" fmla="*/ 5 w 138"/>
                  <a:gd name="T7" fmla="*/ 114 h 185"/>
                  <a:gd name="T8" fmla="*/ 11 w 138"/>
                  <a:gd name="T9" fmla="*/ 174 h 185"/>
                  <a:gd name="T10" fmla="*/ 89 w 138"/>
                  <a:gd name="T11" fmla="*/ 177 h 185"/>
                  <a:gd name="T12" fmla="*/ 122 w 138"/>
                  <a:gd name="T13" fmla="*/ 99 h 185"/>
                  <a:gd name="T14" fmla="*/ 80 w 138"/>
                  <a:gd name="T15" fmla="*/ 0 h 185"/>
                  <a:gd name="T16" fmla="*/ 59 w 138"/>
                  <a:gd name="T17" fmla="*/ 1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" h="185">
                    <a:moveTo>
                      <a:pt x="59" y="12"/>
                    </a:moveTo>
                    <a:cubicBezTo>
                      <a:pt x="55" y="28"/>
                      <a:pt x="49" y="44"/>
                      <a:pt x="47" y="60"/>
                    </a:cubicBezTo>
                    <a:cubicBezTo>
                      <a:pt x="46" y="72"/>
                      <a:pt x="49" y="87"/>
                      <a:pt x="41" y="96"/>
                    </a:cubicBezTo>
                    <a:cubicBezTo>
                      <a:pt x="35" y="104"/>
                      <a:pt x="14" y="111"/>
                      <a:pt x="5" y="114"/>
                    </a:cubicBezTo>
                    <a:cubicBezTo>
                      <a:pt x="7" y="134"/>
                      <a:pt x="0" y="157"/>
                      <a:pt x="11" y="174"/>
                    </a:cubicBezTo>
                    <a:cubicBezTo>
                      <a:pt x="18" y="185"/>
                      <a:pt x="84" y="177"/>
                      <a:pt x="89" y="177"/>
                    </a:cubicBezTo>
                    <a:cubicBezTo>
                      <a:pt x="123" y="166"/>
                      <a:pt x="114" y="130"/>
                      <a:pt x="122" y="99"/>
                    </a:cubicBezTo>
                    <a:cubicBezTo>
                      <a:pt x="119" y="23"/>
                      <a:pt x="138" y="19"/>
                      <a:pt x="80" y="0"/>
                    </a:cubicBezTo>
                    <a:cubicBezTo>
                      <a:pt x="64" y="8"/>
                      <a:pt x="69" y="17"/>
                      <a:pt x="59" y="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1" name="Freeform 4119"/>
              <p:cNvSpPr>
                <a:spLocks/>
              </p:cNvSpPr>
              <p:nvPr/>
            </p:nvSpPr>
            <p:spPr bwMode="auto">
              <a:xfrm>
                <a:off x="1134" y="3377"/>
                <a:ext cx="281" cy="200"/>
              </a:xfrm>
              <a:custGeom>
                <a:avLst/>
                <a:gdLst>
                  <a:gd name="T0" fmla="*/ 104 w 186"/>
                  <a:gd name="T1" fmla="*/ 0 h 132"/>
                  <a:gd name="T2" fmla="*/ 17 w 186"/>
                  <a:gd name="T3" fmla="*/ 21 h 132"/>
                  <a:gd name="T4" fmla="*/ 80 w 186"/>
                  <a:gd name="T5" fmla="*/ 69 h 132"/>
                  <a:gd name="T6" fmla="*/ 149 w 186"/>
                  <a:gd name="T7" fmla="*/ 132 h 132"/>
                  <a:gd name="T8" fmla="*/ 170 w 186"/>
                  <a:gd name="T9" fmla="*/ 114 h 132"/>
                  <a:gd name="T10" fmla="*/ 104 w 186"/>
                  <a:gd name="T1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" h="132">
                    <a:moveTo>
                      <a:pt x="104" y="0"/>
                    </a:moveTo>
                    <a:cubicBezTo>
                      <a:pt x="75" y="7"/>
                      <a:pt x="47" y="16"/>
                      <a:pt x="17" y="21"/>
                    </a:cubicBezTo>
                    <a:cubicBezTo>
                      <a:pt x="0" y="71"/>
                      <a:pt x="47" y="66"/>
                      <a:pt x="80" y="69"/>
                    </a:cubicBezTo>
                    <a:cubicBezTo>
                      <a:pt x="93" y="121"/>
                      <a:pt x="91" y="126"/>
                      <a:pt x="149" y="132"/>
                    </a:cubicBezTo>
                    <a:cubicBezTo>
                      <a:pt x="156" y="126"/>
                      <a:pt x="168" y="123"/>
                      <a:pt x="170" y="114"/>
                    </a:cubicBezTo>
                    <a:cubicBezTo>
                      <a:pt x="186" y="20"/>
                      <a:pt x="172" y="16"/>
                      <a:pt x="104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2" name="Freeform 4120"/>
              <p:cNvSpPr>
                <a:spLocks/>
              </p:cNvSpPr>
              <p:nvPr/>
            </p:nvSpPr>
            <p:spPr bwMode="auto">
              <a:xfrm>
                <a:off x="1524" y="3062"/>
                <a:ext cx="181" cy="195"/>
              </a:xfrm>
              <a:custGeom>
                <a:avLst/>
                <a:gdLst>
                  <a:gd name="T0" fmla="*/ 14 w 120"/>
                  <a:gd name="T1" fmla="*/ 5 h 129"/>
                  <a:gd name="T2" fmla="*/ 26 w 120"/>
                  <a:gd name="T3" fmla="*/ 125 h 129"/>
                  <a:gd name="T4" fmla="*/ 110 w 120"/>
                  <a:gd name="T5" fmla="*/ 122 h 129"/>
                  <a:gd name="T6" fmla="*/ 113 w 120"/>
                  <a:gd name="T7" fmla="*/ 104 h 129"/>
                  <a:gd name="T8" fmla="*/ 89 w 120"/>
                  <a:gd name="T9" fmla="*/ 8 h 129"/>
                  <a:gd name="T10" fmla="*/ 14 w 120"/>
                  <a:gd name="T11" fmla="*/ 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29">
                    <a:moveTo>
                      <a:pt x="14" y="5"/>
                    </a:moveTo>
                    <a:cubicBezTo>
                      <a:pt x="10" y="39"/>
                      <a:pt x="0" y="99"/>
                      <a:pt x="26" y="125"/>
                    </a:cubicBezTo>
                    <a:cubicBezTo>
                      <a:pt x="54" y="124"/>
                      <a:pt x="83" y="129"/>
                      <a:pt x="110" y="122"/>
                    </a:cubicBezTo>
                    <a:cubicBezTo>
                      <a:pt x="116" y="121"/>
                      <a:pt x="114" y="110"/>
                      <a:pt x="113" y="104"/>
                    </a:cubicBezTo>
                    <a:cubicBezTo>
                      <a:pt x="107" y="72"/>
                      <a:pt x="120" y="18"/>
                      <a:pt x="89" y="8"/>
                    </a:cubicBezTo>
                    <a:cubicBezTo>
                      <a:pt x="64" y="0"/>
                      <a:pt x="40" y="2"/>
                      <a:pt x="14" y="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3" name="Freeform 4121"/>
              <p:cNvSpPr>
                <a:spLocks/>
              </p:cNvSpPr>
              <p:nvPr/>
            </p:nvSpPr>
            <p:spPr bwMode="auto">
              <a:xfrm>
                <a:off x="1415" y="3315"/>
                <a:ext cx="182" cy="195"/>
              </a:xfrm>
              <a:custGeom>
                <a:avLst/>
                <a:gdLst>
                  <a:gd name="T0" fmla="*/ 14 w 120"/>
                  <a:gd name="T1" fmla="*/ 5 h 129"/>
                  <a:gd name="T2" fmla="*/ 26 w 120"/>
                  <a:gd name="T3" fmla="*/ 125 h 129"/>
                  <a:gd name="T4" fmla="*/ 110 w 120"/>
                  <a:gd name="T5" fmla="*/ 122 h 129"/>
                  <a:gd name="T6" fmla="*/ 113 w 120"/>
                  <a:gd name="T7" fmla="*/ 104 h 129"/>
                  <a:gd name="T8" fmla="*/ 89 w 120"/>
                  <a:gd name="T9" fmla="*/ 8 h 129"/>
                  <a:gd name="T10" fmla="*/ 14 w 120"/>
                  <a:gd name="T11" fmla="*/ 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29">
                    <a:moveTo>
                      <a:pt x="14" y="5"/>
                    </a:moveTo>
                    <a:cubicBezTo>
                      <a:pt x="10" y="39"/>
                      <a:pt x="0" y="99"/>
                      <a:pt x="26" y="125"/>
                    </a:cubicBezTo>
                    <a:cubicBezTo>
                      <a:pt x="54" y="124"/>
                      <a:pt x="83" y="129"/>
                      <a:pt x="110" y="122"/>
                    </a:cubicBezTo>
                    <a:cubicBezTo>
                      <a:pt x="116" y="121"/>
                      <a:pt x="114" y="110"/>
                      <a:pt x="113" y="104"/>
                    </a:cubicBezTo>
                    <a:cubicBezTo>
                      <a:pt x="107" y="72"/>
                      <a:pt x="120" y="18"/>
                      <a:pt x="89" y="8"/>
                    </a:cubicBezTo>
                    <a:cubicBezTo>
                      <a:pt x="64" y="0"/>
                      <a:pt x="40" y="2"/>
                      <a:pt x="14" y="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4" name="Freeform 4122"/>
              <p:cNvSpPr>
                <a:spLocks/>
              </p:cNvSpPr>
              <p:nvPr/>
            </p:nvSpPr>
            <p:spPr bwMode="auto">
              <a:xfrm>
                <a:off x="980" y="2419"/>
                <a:ext cx="220" cy="157"/>
              </a:xfrm>
              <a:custGeom>
                <a:avLst/>
                <a:gdLst>
                  <a:gd name="T0" fmla="*/ 60 w 146"/>
                  <a:gd name="T1" fmla="*/ 1 h 104"/>
                  <a:gd name="T2" fmla="*/ 30 w 146"/>
                  <a:gd name="T3" fmla="*/ 7 h 104"/>
                  <a:gd name="T4" fmla="*/ 57 w 146"/>
                  <a:gd name="T5" fmla="*/ 88 h 104"/>
                  <a:gd name="T6" fmla="*/ 123 w 146"/>
                  <a:gd name="T7" fmla="*/ 97 h 104"/>
                  <a:gd name="T8" fmla="*/ 126 w 146"/>
                  <a:gd name="T9" fmla="*/ 37 h 104"/>
                  <a:gd name="T10" fmla="*/ 60 w 146"/>
                  <a:gd name="T11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04">
                    <a:moveTo>
                      <a:pt x="60" y="1"/>
                    </a:moveTo>
                    <a:cubicBezTo>
                      <a:pt x="50" y="3"/>
                      <a:pt x="38" y="0"/>
                      <a:pt x="30" y="7"/>
                    </a:cubicBezTo>
                    <a:cubicBezTo>
                      <a:pt x="0" y="32"/>
                      <a:pt x="44" y="75"/>
                      <a:pt x="57" y="88"/>
                    </a:cubicBezTo>
                    <a:cubicBezTo>
                      <a:pt x="73" y="104"/>
                      <a:pt x="101" y="95"/>
                      <a:pt x="123" y="97"/>
                    </a:cubicBezTo>
                    <a:cubicBezTo>
                      <a:pt x="146" y="81"/>
                      <a:pt x="135" y="93"/>
                      <a:pt x="126" y="37"/>
                    </a:cubicBezTo>
                    <a:cubicBezTo>
                      <a:pt x="121" y="9"/>
                      <a:pt x="85" y="1"/>
                      <a:pt x="60" y="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5" name="Freeform 4123"/>
              <p:cNvSpPr>
                <a:spLocks/>
              </p:cNvSpPr>
              <p:nvPr/>
            </p:nvSpPr>
            <p:spPr bwMode="auto">
              <a:xfrm>
                <a:off x="1226" y="2710"/>
                <a:ext cx="220" cy="157"/>
              </a:xfrm>
              <a:custGeom>
                <a:avLst/>
                <a:gdLst>
                  <a:gd name="T0" fmla="*/ 60 w 146"/>
                  <a:gd name="T1" fmla="*/ 1 h 104"/>
                  <a:gd name="T2" fmla="*/ 30 w 146"/>
                  <a:gd name="T3" fmla="*/ 7 h 104"/>
                  <a:gd name="T4" fmla="*/ 57 w 146"/>
                  <a:gd name="T5" fmla="*/ 88 h 104"/>
                  <a:gd name="T6" fmla="*/ 123 w 146"/>
                  <a:gd name="T7" fmla="*/ 97 h 104"/>
                  <a:gd name="T8" fmla="*/ 126 w 146"/>
                  <a:gd name="T9" fmla="*/ 37 h 104"/>
                  <a:gd name="T10" fmla="*/ 60 w 146"/>
                  <a:gd name="T11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04">
                    <a:moveTo>
                      <a:pt x="60" y="1"/>
                    </a:moveTo>
                    <a:cubicBezTo>
                      <a:pt x="50" y="3"/>
                      <a:pt x="38" y="0"/>
                      <a:pt x="30" y="7"/>
                    </a:cubicBezTo>
                    <a:cubicBezTo>
                      <a:pt x="0" y="32"/>
                      <a:pt x="44" y="75"/>
                      <a:pt x="57" y="88"/>
                    </a:cubicBezTo>
                    <a:cubicBezTo>
                      <a:pt x="73" y="104"/>
                      <a:pt x="101" y="95"/>
                      <a:pt x="123" y="97"/>
                    </a:cubicBezTo>
                    <a:cubicBezTo>
                      <a:pt x="146" y="81"/>
                      <a:pt x="135" y="93"/>
                      <a:pt x="126" y="37"/>
                    </a:cubicBezTo>
                    <a:cubicBezTo>
                      <a:pt x="121" y="9"/>
                      <a:pt x="85" y="1"/>
                      <a:pt x="60" y="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6" name="Freeform 4124"/>
              <p:cNvSpPr>
                <a:spLocks/>
              </p:cNvSpPr>
              <p:nvPr/>
            </p:nvSpPr>
            <p:spPr bwMode="auto">
              <a:xfrm>
                <a:off x="1271" y="2546"/>
                <a:ext cx="220" cy="157"/>
              </a:xfrm>
              <a:custGeom>
                <a:avLst/>
                <a:gdLst>
                  <a:gd name="T0" fmla="*/ 60 w 146"/>
                  <a:gd name="T1" fmla="*/ 1 h 104"/>
                  <a:gd name="T2" fmla="*/ 30 w 146"/>
                  <a:gd name="T3" fmla="*/ 7 h 104"/>
                  <a:gd name="T4" fmla="*/ 57 w 146"/>
                  <a:gd name="T5" fmla="*/ 88 h 104"/>
                  <a:gd name="T6" fmla="*/ 123 w 146"/>
                  <a:gd name="T7" fmla="*/ 97 h 104"/>
                  <a:gd name="T8" fmla="*/ 126 w 146"/>
                  <a:gd name="T9" fmla="*/ 37 h 104"/>
                  <a:gd name="T10" fmla="*/ 60 w 146"/>
                  <a:gd name="T11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04">
                    <a:moveTo>
                      <a:pt x="60" y="1"/>
                    </a:moveTo>
                    <a:cubicBezTo>
                      <a:pt x="50" y="3"/>
                      <a:pt x="38" y="0"/>
                      <a:pt x="30" y="7"/>
                    </a:cubicBezTo>
                    <a:cubicBezTo>
                      <a:pt x="0" y="32"/>
                      <a:pt x="44" y="75"/>
                      <a:pt x="57" y="88"/>
                    </a:cubicBezTo>
                    <a:cubicBezTo>
                      <a:pt x="73" y="104"/>
                      <a:pt x="101" y="95"/>
                      <a:pt x="123" y="97"/>
                    </a:cubicBezTo>
                    <a:cubicBezTo>
                      <a:pt x="146" y="81"/>
                      <a:pt x="135" y="93"/>
                      <a:pt x="126" y="37"/>
                    </a:cubicBezTo>
                    <a:cubicBezTo>
                      <a:pt x="121" y="9"/>
                      <a:pt x="85" y="1"/>
                      <a:pt x="60" y="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7" name="Freeform 4125"/>
              <p:cNvSpPr>
                <a:spLocks/>
              </p:cNvSpPr>
              <p:nvPr/>
            </p:nvSpPr>
            <p:spPr bwMode="auto">
              <a:xfrm>
                <a:off x="1120" y="3494"/>
                <a:ext cx="154" cy="251"/>
              </a:xfrm>
              <a:custGeom>
                <a:avLst/>
                <a:gdLst>
                  <a:gd name="T0" fmla="*/ 48 w 102"/>
                  <a:gd name="T1" fmla="*/ 75 h 166"/>
                  <a:gd name="T2" fmla="*/ 0 w 102"/>
                  <a:gd name="T3" fmla="*/ 126 h 166"/>
                  <a:gd name="T4" fmla="*/ 24 w 102"/>
                  <a:gd name="T5" fmla="*/ 153 h 166"/>
                  <a:gd name="T6" fmla="*/ 60 w 102"/>
                  <a:gd name="T7" fmla="*/ 129 h 166"/>
                  <a:gd name="T8" fmla="*/ 81 w 102"/>
                  <a:gd name="T9" fmla="*/ 138 h 166"/>
                  <a:gd name="T10" fmla="*/ 54 w 102"/>
                  <a:gd name="T11" fmla="*/ 0 h 166"/>
                  <a:gd name="T12" fmla="*/ 42 w 102"/>
                  <a:gd name="T13" fmla="*/ 45 h 166"/>
                  <a:gd name="T14" fmla="*/ 54 w 102"/>
                  <a:gd name="T15" fmla="*/ 63 h 166"/>
                  <a:gd name="T16" fmla="*/ 48 w 102"/>
                  <a:gd name="T17" fmla="*/ 75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166">
                    <a:moveTo>
                      <a:pt x="48" y="75"/>
                    </a:moveTo>
                    <a:cubicBezTo>
                      <a:pt x="12" y="84"/>
                      <a:pt x="10" y="95"/>
                      <a:pt x="0" y="126"/>
                    </a:cubicBezTo>
                    <a:cubicBezTo>
                      <a:pt x="4" y="147"/>
                      <a:pt x="5" y="147"/>
                      <a:pt x="24" y="153"/>
                    </a:cubicBezTo>
                    <a:cubicBezTo>
                      <a:pt x="34" y="166"/>
                      <a:pt x="44" y="125"/>
                      <a:pt x="60" y="129"/>
                    </a:cubicBezTo>
                    <a:cubicBezTo>
                      <a:pt x="87" y="125"/>
                      <a:pt x="72" y="96"/>
                      <a:pt x="81" y="138"/>
                    </a:cubicBezTo>
                    <a:cubicBezTo>
                      <a:pt x="81" y="120"/>
                      <a:pt x="102" y="12"/>
                      <a:pt x="54" y="0"/>
                    </a:cubicBezTo>
                    <a:cubicBezTo>
                      <a:pt x="30" y="10"/>
                      <a:pt x="31" y="4"/>
                      <a:pt x="42" y="45"/>
                    </a:cubicBezTo>
                    <a:cubicBezTo>
                      <a:pt x="44" y="52"/>
                      <a:pt x="54" y="63"/>
                      <a:pt x="54" y="63"/>
                    </a:cubicBezTo>
                    <a:cubicBezTo>
                      <a:pt x="46" y="75"/>
                      <a:pt x="30" y="75"/>
                      <a:pt x="48" y="7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FF9933">
                      <a:gamma/>
                      <a:tint val="0"/>
                      <a:invGamma/>
                    </a:srgbClr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8" name="Freeform 4126"/>
              <p:cNvSpPr>
                <a:spLocks/>
              </p:cNvSpPr>
              <p:nvPr/>
            </p:nvSpPr>
            <p:spPr bwMode="auto">
              <a:xfrm>
                <a:off x="1239" y="2417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19" name="Freeform 4127"/>
              <p:cNvSpPr>
                <a:spLocks/>
              </p:cNvSpPr>
              <p:nvPr/>
            </p:nvSpPr>
            <p:spPr bwMode="auto">
              <a:xfrm>
                <a:off x="990" y="2986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0" name="Freeform 4128"/>
              <p:cNvSpPr>
                <a:spLocks/>
              </p:cNvSpPr>
              <p:nvPr/>
            </p:nvSpPr>
            <p:spPr bwMode="auto">
              <a:xfrm>
                <a:off x="1555" y="3204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1" name="Freeform 4129"/>
              <p:cNvSpPr>
                <a:spLocks/>
              </p:cNvSpPr>
              <p:nvPr/>
            </p:nvSpPr>
            <p:spPr bwMode="auto">
              <a:xfrm>
                <a:off x="396" y="3100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2" name="Freeform 4130"/>
              <p:cNvSpPr>
                <a:spLocks/>
              </p:cNvSpPr>
              <p:nvPr/>
            </p:nvSpPr>
            <p:spPr bwMode="auto">
              <a:xfrm>
                <a:off x="1153" y="2704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3" name="Freeform 4131"/>
              <p:cNvSpPr>
                <a:spLocks/>
              </p:cNvSpPr>
              <p:nvPr/>
            </p:nvSpPr>
            <p:spPr bwMode="auto">
              <a:xfrm>
                <a:off x="785" y="3500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4" name="Freeform 4132"/>
              <p:cNvSpPr>
                <a:spLocks/>
              </p:cNvSpPr>
              <p:nvPr/>
            </p:nvSpPr>
            <p:spPr bwMode="auto">
              <a:xfrm>
                <a:off x="786" y="2700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5" name="Freeform 4133"/>
              <p:cNvSpPr>
                <a:spLocks/>
              </p:cNvSpPr>
              <p:nvPr/>
            </p:nvSpPr>
            <p:spPr bwMode="auto">
              <a:xfrm>
                <a:off x="937" y="3197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6" name="Freeform 4134"/>
              <p:cNvSpPr>
                <a:spLocks/>
              </p:cNvSpPr>
              <p:nvPr/>
            </p:nvSpPr>
            <p:spPr bwMode="auto">
              <a:xfrm>
                <a:off x="1226" y="3221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7" name="Freeform 4135"/>
              <p:cNvSpPr>
                <a:spLocks/>
              </p:cNvSpPr>
              <p:nvPr/>
            </p:nvSpPr>
            <p:spPr bwMode="auto">
              <a:xfrm>
                <a:off x="1358" y="3472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8" name="Freeform 4136"/>
              <p:cNvSpPr>
                <a:spLocks/>
              </p:cNvSpPr>
              <p:nvPr/>
            </p:nvSpPr>
            <p:spPr bwMode="auto">
              <a:xfrm>
                <a:off x="623" y="3408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29" name="Freeform 4137"/>
              <p:cNvSpPr>
                <a:spLocks/>
              </p:cNvSpPr>
              <p:nvPr/>
            </p:nvSpPr>
            <p:spPr bwMode="auto">
              <a:xfrm>
                <a:off x="465" y="2695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30" name="Freeform 4138"/>
              <p:cNvSpPr>
                <a:spLocks/>
              </p:cNvSpPr>
              <p:nvPr/>
            </p:nvSpPr>
            <p:spPr bwMode="auto">
              <a:xfrm>
                <a:off x="1439" y="2636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31" name="Freeform 4139"/>
              <p:cNvSpPr>
                <a:spLocks/>
              </p:cNvSpPr>
              <p:nvPr/>
            </p:nvSpPr>
            <p:spPr bwMode="auto">
              <a:xfrm>
                <a:off x="935" y="2750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32" name="Freeform 4140"/>
              <p:cNvSpPr>
                <a:spLocks/>
              </p:cNvSpPr>
              <p:nvPr/>
            </p:nvSpPr>
            <p:spPr bwMode="auto">
              <a:xfrm>
                <a:off x="709" y="2841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133" name="Freeform 4141"/>
              <p:cNvSpPr>
                <a:spLocks/>
              </p:cNvSpPr>
              <p:nvPr/>
            </p:nvSpPr>
            <p:spPr bwMode="auto">
              <a:xfrm>
                <a:off x="1623" y="2956"/>
                <a:ext cx="131" cy="121"/>
              </a:xfrm>
              <a:custGeom>
                <a:avLst/>
                <a:gdLst>
                  <a:gd name="T0" fmla="*/ 51 w 131"/>
                  <a:gd name="T1" fmla="*/ 54 h 121"/>
                  <a:gd name="T2" fmla="*/ 60 w 131"/>
                  <a:gd name="T3" fmla="*/ 118 h 121"/>
                  <a:gd name="T4" fmla="*/ 123 w 131"/>
                  <a:gd name="T5" fmla="*/ 109 h 121"/>
                  <a:gd name="T6" fmla="*/ 114 w 131"/>
                  <a:gd name="T7" fmla="*/ 82 h 121"/>
                  <a:gd name="T8" fmla="*/ 51 w 131"/>
                  <a:gd name="T9" fmla="*/ 5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21">
                    <a:moveTo>
                      <a:pt x="51" y="54"/>
                    </a:moveTo>
                    <a:cubicBezTo>
                      <a:pt x="5" y="85"/>
                      <a:pt x="19" y="91"/>
                      <a:pt x="60" y="118"/>
                    </a:cubicBezTo>
                    <a:cubicBezTo>
                      <a:pt x="81" y="115"/>
                      <a:pt x="105" y="121"/>
                      <a:pt x="123" y="109"/>
                    </a:cubicBezTo>
                    <a:cubicBezTo>
                      <a:pt x="131" y="104"/>
                      <a:pt x="122" y="88"/>
                      <a:pt x="114" y="82"/>
                    </a:cubicBezTo>
                    <a:cubicBezTo>
                      <a:pt x="0" y="0"/>
                      <a:pt x="86" y="93"/>
                      <a:pt x="51" y="54"/>
                    </a:cubicBezTo>
                    <a:close/>
                  </a:path>
                </a:pathLst>
              </a:custGeom>
              <a:solidFill>
                <a:srgbClr val="FF9900"/>
              </a:solidFill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 sz="75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89134" name="Text Box 4142"/>
            <p:cNvSpPr txBox="1">
              <a:spLocks noChangeArrowheads="1"/>
            </p:cNvSpPr>
            <p:nvPr/>
          </p:nvSpPr>
          <p:spPr bwMode="auto">
            <a:xfrm>
              <a:off x="278" y="2285"/>
              <a:ext cx="598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0" hangingPunct="0"/>
              <a:r>
                <a:rPr lang="hu-HU" sz="1050" b="1" dirty="0" err="1">
                  <a:solidFill>
                    <a:srgbClr val="000000"/>
                  </a:solidFill>
                  <a:latin typeface="Arial" pitchFamily="34" charset="0"/>
                </a:rPr>
                <a:t>Diszpergált</a:t>
              </a:r>
              <a:r>
                <a:rPr lang="hu-HU" sz="1050" b="1" dirty="0">
                  <a:solidFill>
                    <a:srgbClr val="000000"/>
                  </a:solidFill>
                  <a:latin typeface="Arial" pitchFamily="34" charset="0"/>
                </a:rPr>
                <a:t> </a:t>
              </a:r>
            </a:p>
            <a:p>
              <a:pPr eaLnBrk="0" hangingPunct="0"/>
              <a:r>
                <a:rPr lang="hu-HU" sz="1050" b="1" dirty="0">
                  <a:solidFill>
                    <a:srgbClr val="000000"/>
                  </a:solidFill>
                  <a:latin typeface="Arial" pitchFamily="34" charset="0"/>
                </a:rPr>
                <a:t>agyag</a:t>
              </a:r>
              <a:endParaRPr lang="fr-FR" sz="105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35" name="Text Box 4143"/>
            <p:cNvSpPr txBox="1">
              <a:spLocks noChangeArrowheads="1"/>
            </p:cNvSpPr>
            <p:nvPr/>
          </p:nvSpPr>
          <p:spPr bwMode="auto">
            <a:xfrm>
              <a:off x="325" y="2638"/>
              <a:ext cx="395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0" hangingPunct="0"/>
              <a:r>
                <a:rPr lang="hu-HU" sz="1050" b="1" dirty="0">
                  <a:solidFill>
                    <a:srgbClr val="000000"/>
                  </a:solidFill>
                  <a:latin typeface="Arial" pitchFamily="34" charset="0"/>
                </a:rPr>
                <a:t>Vályog</a:t>
              </a:r>
              <a:endParaRPr lang="fr-FR" sz="105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36" name="Text Box 4144"/>
            <p:cNvSpPr txBox="1">
              <a:spLocks noChangeArrowheads="1"/>
            </p:cNvSpPr>
            <p:nvPr/>
          </p:nvSpPr>
          <p:spPr bwMode="auto">
            <a:xfrm>
              <a:off x="312" y="3048"/>
              <a:ext cx="405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0" hangingPunct="0"/>
              <a:r>
                <a:rPr lang="hu-HU" sz="1050" b="1" dirty="0">
                  <a:solidFill>
                    <a:srgbClr val="000000"/>
                  </a:solidFill>
                  <a:latin typeface="Arial" pitchFamily="34" charset="0"/>
                </a:rPr>
                <a:t>Homok</a:t>
              </a:r>
              <a:endParaRPr lang="fr-FR" sz="105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37" name="Line 4145"/>
            <p:cNvSpPr>
              <a:spLocks noChangeShapeType="1"/>
            </p:cNvSpPr>
            <p:nvPr/>
          </p:nvSpPr>
          <p:spPr bwMode="auto">
            <a:xfrm flipV="1">
              <a:off x="1027" y="2418"/>
              <a:ext cx="410" cy="9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38" name="Line 4146"/>
            <p:cNvSpPr>
              <a:spLocks noChangeShapeType="1"/>
            </p:cNvSpPr>
            <p:nvPr/>
          </p:nvSpPr>
          <p:spPr bwMode="auto">
            <a:xfrm>
              <a:off x="1018" y="2482"/>
              <a:ext cx="391" cy="282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39" name="Line 4147"/>
            <p:cNvSpPr>
              <a:spLocks noChangeShapeType="1"/>
            </p:cNvSpPr>
            <p:nvPr/>
          </p:nvSpPr>
          <p:spPr bwMode="auto">
            <a:xfrm>
              <a:off x="546" y="2837"/>
              <a:ext cx="681" cy="23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40" name="Line 4148"/>
            <p:cNvSpPr>
              <a:spLocks noChangeShapeType="1"/>
            </p:cNvSpPr>
            <p:nvPr/>
          </p:nvSpPr>
          <p:spPr bwMode="auto">
            <a:xfrm flipV="1">
              <a:off x="812" y="3200"/>
              <a:ext cx="588" cy="23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89141" name="Group 4149"/>
          <p:cNvGrpSpPr>
            <a:grpSpLocks/>
          </p:cNvGrpSpPr>
          <p:nvPr/>
        </p:nvGrpSpPr>
        <p:grpSpPr bwMode="auto">
          <a:xfrm>
            <a:off x="5502800" y="1725215"/>
            <a:ext cx="1515174" cy="895350"/>
            <a:chOff x="2643" y="2117"/>
            <a:chExt cx="1045" cy="752"/>
          </a:xfrm>
        </p:grpSpPr>
        <p:sp>
          <p:nvSpPr>
            <p:cNvPr id="89142" name="AutoShape 4150"/>
            <p:cNvSpPr>
              <a:spLocks noChangeArrowheads="1"/>
            </p:cNvSpPr>
            <p:nvPr/>
          </p:nvSpPr>
          <p:spPr bwMode="auto">
            <a:xfrm>
              <a:off x="2643" y="2505"/>
              <a:ext cx="1045" cy="364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AA01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571500" eaLnBrk="0" hangingPunct="0"/>
              <a:endParaRPr lang="en-GB" sz="1050" b="1">
                <a:solidFill>
                  <a:srgbClr val="FC0128"/>
                </a:solidFill>
                <a:latin typeface="Arial" pitchFamily="34" charset="0"/>
              </a:endParaRPr>
            </a:p>
          </p:txBody>
        </p:sp>
        <p:sp>
          <p:nvSpPr>
            <p:cNvPr id="89143" name="Text Box 4151"/>
            <p:cNvSpPr txBox="1">
              <a:spLocks noChangeArrowheads="1"/>
            </p:cNvSpPr>
            <p:nvPr/>
          </p:nvSpPr>
          <p:spPr bwMode="auto">
            <a:xfrm>
              <a:off x="2827" y="2117"/>
              <a:ext cx="676" cy="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hu-HU" sz="1200" b="1" dirty="0">
                  <a:solidFill>
                    <a:srgbClr val="002060"/>
                  </a:solidFill>
                  <a:latin typeface="Arial" pitchFamily="34" charset="0"/>
                </a:rPr>
                <a:t>Kalciumos</a:t>
              </a:r>
            </a:p>
            <a:p>
              <a:pPr algn="ctr" eaLnBrk="0" hangingPunct="0"/>
              <a:r>
                <a:rPr lang="hu-HU" sz="1200" b="1" dirty="0">
                  <a:solidFill>
                    <a:srgbClr val="002060"/>
                  </a:solidFill>
                  <a:latin typeface="Arial" pitchFamily="34" charset="0"/>
                </a:rPr>
                <a:t>talajjavítók</a:t>
              </a:r>
              <a:r>
                <a:rPr lang="fr-FR" sz="1200" b="1" dirty="0">
                  <a:solidFill>
                    <a:srgbClr val="002060"/>
                  </a:solidFill>
                  <a:latin typeface="Arial" pitchFamily="34" charset="0"/>
                </a:rPr>
                <a:t/>
              </a:r>
              <a:br>
                <a:rPr lang="fr-FR" sz="1200" b="1" dirty="0">
                  <a:solidFill>
                    <a:srgbClr val="002060"/>
                  </a:solidFill>
                  <a:latin typeface="Arial" pitchFamily="34" charset="0"/>
                </a:rPr>
              </a:br>
              <a:endParaRPr lang="fr-FR" sz="1200" b="1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</p:grpSp>
      <p:grpSp>
        <p:nvGrpSpPr>
          <p:cNvPr id="89144" name="Group 4152"/>
          <p:cNvGrpSpPr>
            <a:grpSpLocks/>
          </p:cNvGrpSpPr>
          <p:nvPr/>
        </p:nvGrpSpPr>
        <p:grpSpPr bwMode="auto">
          <a:xfrm>
            <a:off x="7362359" y="1700809"/>
            <a:ext cx="3020288" cy="1632347"/>
            <a:chOff x="3845" y="2254"/>
            <a:chExt cx="1922" cy="1371"/>
          </a:xfrm>
        </p:grpSpPr>
        <p:sp>
          <p:nvSpPr>
            <p:cNvPr id="89145" name="Oval 4153"/>
            <p:cNvSpPr>
              <a:spLocks noChangeArrowheads="1"/>
            </p:cNvSpPr>
            <p:nvPr/>
          </p:nvSpPr>
          <p:spPr bwMode="auto">
            <a:xfrm>
              <a:off x="3846" y="2255"/>
              <a:ext cx="1370" cy="1370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46" name="Freeform 4154"/>
            <p:cNvSpPr>
              <a:spLocks/>
            </p:cNvSpPr>
            <p:nvPr/>
          </p:nvSpPr>
          <p:spPr bwMode="auto">
            <a:xfrm>
              <a:off x="3997" y="2444"/>
              <a:ext cx="323" cy="279"/>
            </a:xfrm>
            <a:custGeom>
              <a:avLst/>
              <a:gdLst>
                <a:gd name="T0" fmla="*/ 86 w 214"/>
                <a:gd name="T1" fmla="*/ 0 h 185"/>
                <a:gd name="T2" fmla="*/ 92 w 214"/>
                <a:gd name="T3" fmla="*/ 180 h 185"/>
                <a:gd name="T4" fmla="*/ 194 w 214"/>
                <a:gd name="T5" fmla="*/ 177 h 185"/>
                <a:gd name="T6" fmla="*/ 200 w 214"/>
                <a:gd name="T7" fmla="*/ 153 h 185"/>
                <a:gd name="T8" fmla="*/ 188 w 214"/>
                <a:gd name="T9" fmla="*/ 45 h 185"/>
                <a:gd name="T10" fmla="*/ 119 w 214"/>
                <a:gd name="T11" fmla="*/ 30 h 185"/>
                <a:gd name="T12" fmla="*/ 92 w 214"/>
                <a:gd name="T13" fmla="*/ 6 h 185"/>
                <a:gd name="T14" fmla="*/ 83 w 214"/>
                <a:gd name="T15" fmla="*/ 3 h 185"/>
                <a:gd name="T16" fmla="*/ 86 w 214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4" h="185">
                  <a:moveTo>
                    <a:pt x="86" y="0"/>
                  </a:moveTo>
                  <a:cubicBezTo>
                    <a:pt x="37" y="62"/>
                    <a:pt x="0" y="134"/>
                    <a:pt x="92" y="180"/>
                  </a:cubicBezTo>
                  <a:cubicBezTo>
                    <a:pt x="126" y="179"/>
                    <a:pt x="161" y="185"/>
                    <a:pt x="194" y="177"/>
                  </a:cubicBezTo>
                  <a:cubicBezTo>
                    <a:pt x="202" y="175"/>
                    <a:pt x="200" y="161"/>
                    <a:pt x="200" y="153"/>
                  </a:cubicBezTo>
                  <a:cubicBezTo>
                    <a:pt x="200" y="117"/>
                    <a:pt x="214" y="71"/>
                    <a:pt x="188" y="45"/>
                  </a:cubicBezTo>
                  <a:cubicBezTo>
                    <a:pt x="175" y="32"/>
                    <a:pt x="130" y="31"/>
                    <a:pt x="119" y="30"/>
                  </a:cubicBezTo>
                  <a:cubicBezTo>
                    <a:pt x="101" y="26"/>
                    <a:pt x="104" y="16"/>
                    <a:pt x="92" y="6"/>
                  </a:cubicBezTo>
                  <a:cubicBezTo>
                    <a:pt x="90" y="4"/>
                    <a:pt x="85" y="5"/>
                    <a:pt x="83" y="3"/>
                  </a:cubicBezTo>
                  <a:cubicBezTo>
                    <a:pt x="82" y="2"/>
                    <a:pt x="85" y="1"/>
                    <a:pt x="86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47" name="Freeform 4155"/>
            <p:cNvSpPr>
              <a:spLocks/>
            </p:cNvSpPr>
            <p:nvPr/>
          </p:nvSpPr>
          <p:spPr bwMode="auto">
            <a:xfrm>
              <a:off x="4343" y="2414"/>
              <a:ext cx="251" cy="205"/>
            </a:xfrm>
            <a:custGeom>
              <a:avLst/>
              <a:gdLst>
                <a:gd name="T0" fmla="*/ 28 w 166"/>
                <a:gd name="T1" fmla="*/ 8 h 172"/>
                <a:gd name="T2" fmla="*/ 13 w 166"/>
                <a:gd name="T3" fmla="*/ 65 h 172"/>
                <a:gd name="T4" fmla="*/ 34 w 166"/>
                <a:gd name="T5" fmla="*/ 155 h 172"/>
                <a:gd name="T6" fmla="*/ 145 w 166"/>
                <a:gd name="T7" fmla="*/ 149 h 172"/>
                <a:gd name="T8" fmla="*/ 142 w 166"/>
                <a:gd name="T9" fmla="*/ 71 h 172"/>
                <a:gd name="T10" fmla="*/ 43 w 166"/>
                <a:gd name="T11" fmla="*/ 2 h 172"/>
                <a:gd name="T12" fmla="*/ 28 w 166"/>
                <a:gd name="T13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72">
                  <a:moveTo>
                    <a:pt x="28" y="8"/>
                  </a:moveTo>
                  <a:cubicBezTo>
                    <a:pt x="17" y="24"/>
                    <a:pt x="17" y="46"/>
                    <a:pt x="13" y="65"/>
                  </a:cubicBezTo>
                  <a:cubicBezTo>
                    <a:pt x="15" y="103"/>
                    <a:pt x="0" y="138"/>
                    <a:pt x="34" y="155"/>
                  </a:cubicBezTo>
                  <a:cubicBezTo>
                    <a:pt x="71" y="153"/>
                    <a:pt x="116" y="172"/>
                    <a:pt x="145" y="149"/>
                  </a:cubicBezTo>
                  <a:cubicBezTo>
                    <a:pt x="166" y="133"/>
                    <a:pt x="144" y="97"/>
                    <a:pt x="142" y="71"/>
                  </a:cubicBezTo>
                  <a:cubicBezTo>
                    <a:pt x="136" y="0"/>
                    <a:pt x="99" y="16"/>
                    <a:pt x="43" y="2"/>
                  </a:cubicBezTo>
                  <a:cubicBezTo>
                    <a:pt x="27" y="5"/>
                    <a:pt x="28" y="0"/>
                    <a:pt x="28" y="8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48" name="Freeform 4156"/>
            <p:cNvSpPr>
              <a:spLocks/>
            </p:cNvSpPr>
            <p:nvPr/>
          </p:nvSpPr>
          <p:spPr bwMode="auto">
            <a:xfrm>
              <a:off x="4245" y="2723"/>
              <a:ext cx="178" cy="157"/>
            </a:xfrm>
            <a:custGeom>
              <a:avLst/>
              <a:gdLst>
                <a:gd name="T0" fmla="*/ 60 w 146"/>
                <a:gd name="T1" fmla="*/ 1 h 104"/>
                <a:gd name="T2" fmla="*/ 30 w 146"/>
                <a:gd name="T3" fmla="*/ 7 h 104"/>
                <a:gd name="T4" fmla="*/ 57 w 146"/>
                <a:gd name="T5" fmla="*/ 88 h 104"/>
                <a:gd name="T6" fmla="*/ 123 w 146"/>
                <a:gd name="T7" fmla="*/ 97 h 104"/>
                <a:gd name="T8" fmla="*/ 126 w 146"/>
                <a:gd name="T9" fmla="*/ 37 h 104"/>
                <a:gd name="T10" fmla="*/ 60 w 146"/>
                <a:gd name="T11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04">
                  <a:moveTo>
                    <a:pt x="60" y="1"/>
                  </a:moveTo>
                  <a:cubicBezTo>
                    <a:pt x="50" y="3"/>
                    <a:pt x="38" y="0"/>
                    <a:pt x="30" y="7"/>
                  </a:cubicBezTo>
                  <a:cubicBezTo>
                    <a:pt x="0" y="32"/>
                    <a:pt x="44" y="75"/>
                    <a:pt x="57" y="88"/>
                  </a:cubicBezTo>
                  <a:cubicBezTo>
                    <a:pt x="73" y="104"/>
                    <a:pt x="101" y="95"/>
                    <a:pt x="123" y="97"/>
                  </a:cubicBezTo>
                  <a:cubicBezTo>
                    <a:pt x="146" y="81"/>
                    <a:pt x="135" y="93"/>
                    <a:pt x="126" y="37"/>
                  </a:cubicBezTo>
                  <a:cubicBezTo>
                    <a:pt x="121" y="9"/>
                    <a:pt x="85" y="1"/>
                    <a:pt x="60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49" name="Freeform 4157"/>
            <p:cNvSpPr>
              <a:spLocks/>
            </p:cNvSpPr>
            <p:nvPr/>
          </p:nvSpPr>
          <p:spPr bwMode="auto">
            <a:xfrm>
              <a:off x="4594" y="2371"/>
              <a:ext cx="154" cy="251"/>
            </a:xfrm>
            <a:custGeom>
              <a:avLst/>
              <a:gdLst>
                <a:gd name="T0" fmla="*/ 48 w 102"/>
                <a:gd name="T1" fmla="*/ 75 h 166"/>
                <a:gd name="T2" fmla="*/ 0 w 102"/>
                <a:gd name="T3" fmla="*/ 126 h 166"/>
                <a:gd name="T4" fmla="*/ 24 w 102"/>
                <a:gd name="T5" fmla="*/ 153 h 166"/>
                <a:gd name="T6" fmla="*/ 60 w 102"/>
                <a:gd name="T7" fmla="*/ 129 h 166"/>
                <a:gd name="T8" fmla="*/ 81 w 102"/>
                <a:gd name="T9" fmla="*/ 138 h 166"/>
                <a:gd name="T10" fmla="*/ 54 w 102"/>
                <a:gd name="T11" fmla="*/ 0 h 166"/>
                <a:gd name="T12" fmla="*/ 42 w 102"/>
                <a:gd name="T13" fmla="*/ 45 h 166"/>
                <a:gd name="T14" fmla="*/ 54 w 102"/>
                <a:gd name="T15" fmla="*/ 63 h 166"/>
                <a:gd name="T16" fmla="*/ 48 w 102"/>
                <a:gd name="T17" fmla="*/ 7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66">
                  <a:moveTo>
                    <a:pt x="48" y="75"/>
                  </a:moveTo>
                  <a:cubicBezTo>
                    <a:pt x="12" y="84"/>
                    <a:pt x="10" y="95"/>
                    <a:pt x="0" y="126"/>
                  </a:cubicBezTo>
                  <a:cubicBezTo>
                    <a:pt x="4" y="147"/>
                    <a:pt x="5" y="147"/>
                    <a:pt x="24" y="153"/>
                  </a:cubicBezTo>
                  <a:cubicBezTo>
                    <a:pt x="34" y="166"/>
                    <a:pt x="44" y="125"/>
                    <a:pt x="60" y="129"/>
                  </a:cubicBezTo>
                  <a:cubicBezTo>
                    <a:pt x="87" y="125"/>
                    <a:pt x="72" y="96"/>
                    <a:pt x="81" y="138"/>
                  </a:cubicBezTo>
                  <a:cubicBezTo>
                    <a:pt x="81" y="120"/>
                    <a:pt x="102" y="12"/>
                    <a:pt x="54" y="0"/>
                  </a:cubicBezTo>
                  <a:cubicBezTo>
                    <a:pt x="30" y="10"/>
                    <a:pt x="31" y="4"/>
                    <a:pt x="42" y="45"/>
                  </a:cubicBezTo>
                  <a:cubicBezTo>
                    <a:pt x="44" y="52"/>
                    <a:pt x="54" y="63"/>
                    <a:pt x="54" y="63"/>
                  </a:cubicBezTo>
                  <a:cubicBezTo>
                    <a:pt x="46" y="75"/>
                    <a:pt x="30" y="75"/>
                    <a:pt x="48" y="75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0" name="Freeform 4158"/>
            <p:cNvSpPr>
              <a:spLocks/>
            </p:cNvSpPr>
            <p:nvPr/>
          </p:nvSpPr>
          <p:spPr bwMode="auto">
            <a:xfrm>
              <a:off x="4201" y="2317"/>
              <a:ext cx="266" cy="166"/>
            </a:xfrm>
            <a:custGeom>
              <a:avLst/>
              <a:gdLst>
                <a:gd name="T0" fmla="*/ 140 w 140"/>
                <a:gd name="T1" fmla="*/ 3 h 110"/>
                <a:gd name="T2" fmla="*/ 98 w 140"/>
                <a:gd name="T3" fmla="*/ 18 h 110"/>
                <a:gd name="T4" fmla="*/ 80 w 140"/>
                <a:gd name="T5" fmla="*/ 60 h 110"/>
                <a:gd name="T6" fmla="*/ 23 w 140"/>
                <a:gd name="T7" fmla="*/ 90 h 110"/>
                <a:gd name="T8" fmla="*/ 2 w 140"/>
                <a:gd name="T9" fmla="*/ 45 h 110"/>
                <a:gd name="T10" fmla="*/ 44 w 140"/>
                <a:gd name="T11" fmla="*/ 33 h 110"/>
                <a:gd name="T12" fmla="*/ 74 w 140"/>
                <a:gd name="T13" fmla="*/ 12 h 110"/>
                <a:gd name="T14" fmla="*/ 140 w 140"/>
                <a:gd name="T15" fmla="*/ 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10">
                  <a:moveTo>
                    <a:pt x="140" y="3"/>
                  </a:moveTo>
                  <a:cubicBezTo>
                    <a:pt x="124" y="7"/>
                    <a:pt x="113" y="14"/>
                    <a:pt x="98" y="18"/>
                  </a:cubicBezTo>
                  <a:cubicBezTo>
                    <a:pt x="84" y="27"/>
                    <a:pt x="85" y="44"/>
                    <a:pt x="80" y="60"/>
                  </a:cubicBezTo>
                  <a:cubicBezTo>
                    <a:pt x="76" y="101"/>
                    <a:pt x="87" y="110"/>
                    <a:pt x="23" y="90"/>
                  </a:cubicBezTo>
                  <a:cubicBezTo>
                    <a:pt x="7" y="85"/>
                    <a:pt x="2" y="45"/>
                    <a:pt x="2" y="45"/>
                  </a:cubicBezTo>
                  <a:cubicBezTo>
                    <a:pt x="10" y="22"/>
                    <a:pt x="0" y="41"/>
                    <a:pt x="44" y="33"/>
                  </a:cubicBezTo>
                  <a:cubicBezTo>
                    <a:pt x="55" y="31"/>
                    <a:pt x="62" y="16"/>
                    <a:pt x="74" y="12"/>
                  </a:cubicBezTo>
                  <a:cubicBezTo>
                    <a:pt x="100" y="3"/>
                    <a:pt x="114" y="0"/>
                    <a:pt x="140" y="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1" name="Freeform 4159"/>
            <p:cNvSpPr>
              <a:spLocks/>
            </p:cNvSpPr>
            <p:nvPr/>
          </p:nvSpPr>
          <p:spPr bwMode="auto">
            <a:xfrm>
              <a:off x="4233" y="2877"/>
              <a:ext cx="284" cy="271"/>
            </a:xfrm>
            <a:custGeom>
              <a:avLst/>
              <a:gdLst>
                <a:gd name="T0" fmla="*/ 35 w 188"/>
                <a:gd name="T1" fmla="*/ 4 h 179"/>
                <a:gd name="T2" fmla="*/ 68 w 188"/>
                <a:gd name="T3" fmla="*/ 175 h 179"/>
                <a:gd name="T4" fmla="*/ 122 w 188"/>
                <a:gd name="T5" fmla="*/ 172 h 179"/>
                <a:gd name="T6" fmla="*/ 185 w 188"/>
                <a:gd name="T7" fmla="*/ 109 h 179"/>
                <a:gd name="T8" fmla="*/ 182 w 188"/>
                <a:gd name="T9" fmla="*/ 55 h 179"/>
                <a:gd name="T10" fmla="*/ 35 w 188"/>
                <a:gd name="T11" fmla="*/ 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179">
                  <a:moveTo>
                    <a:pt x="35" y="4"/>
                  </a:moveTo>
                  <a:cubicBezTo>
                    <a:pt x="27" y="58"/>
                    <a:pt x="0" y="167"/>
                    <a:pt x="68" y="175"/>
                  </a:cubicBezTo>
                  <a:cubicBezTo>
                    <a:pt x="86" y="174"/>
                    <a:pt x="106" y="179"/>
                    <a:pt x="122" y="172"/>
                  </a:cubicBezTo>
                  <a:cubicBezTo>
                    <a:pt x="148" y="160"/>
                    <a:pt x="169" y="133"/>
                    <a:pt x="185" y="109"/>
                  </a:cubicBezTo>
                  <a:cubicBezTo>
                    <a:pt x="184" y="91"/>
                    <a:pt x="188" y="72"/>
                    <a:pt x="182" y="55"/>
                  </a:cubicBezTo>
                  <a:cubicBezTo>
                    <a:pt x="163" y="0"/>
                    <a:pt x="75" y="4"/>
                    <a:pt x="35" y="4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2" name="Freeform 4160"/>
            <p:cNvSpPr>
              <a:spLocks/>
            </p:cNvSpPr>
            <p:nvPr/>
          </p:nvSpPr>
          <p:spPr bwMode="auto">
            <a:xfrm>
              <a:off x="3938" y="2960"/>
              <a:ext cx="334" cy="288"/>
            </a:xfrm>
            <a:custGeom>
              <a:avLst/>
              <a:gdLst>
                <a:gd name="T0" fmla="*/ 218 w 334"/>
                <a:gd name="T1" fmla="*/ 53 h 288"/>
                <a:gd name="T2" fmla="*/ 14 w 334"/>
                <a:gd name="T3" fmla="*/ 71 h 288"/>
                <a:gd name="T4" fmla="*/ 27 w 334"/>
                <a:gd name="T5" fmla="*/ 170 h 288"/>
                <a:gd name="T6" fmla="*/ 82 w 334"/>
                <a:gd name="T7" fmla="*/ 188 h 288"/>
                <a:gd name="T8" fmla="*/ 218 w 334"/>
                <a:gd name="T9" fmla="*/ 234 h 288"/>
                <a:gd name="T10" fmla="*/ 286 w 334"/>
                <a:gd name="T11" fmla="*/ 232 h 288"/>
                <a:gd name="T12" fmla="*/ 277 w 334"/>
                <a:gd name="T13" fmla="*/ 80 h 288"/>
                <a:gd name="T14" fmla="*/ 218 w 334"/>
                <a:gd name="T15" fmla="*/ 5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88">
                  <a:moveTo>
                    <a:pt x="218" y="53"/>
                  </a:moveTo>
                  <a:cubicBezTo>
                    <a:pt x="198" y="53"/>
                    <a:pt x="32" y="0"/>
                    <a:pt x="14" y="71"/>
                  </a:cubicBezTo>
                  <a:cubicBezTo>
                    <a:pt x="15" y="104"/>
                    <a:pt x="0" y="151"/>
                    <a:pt x="27" y="170"/>
                  </a:cubicBezTo>
                  <a:cubicBezTo>
                    <a:pt x="42" y="181"/>
                    <a:pt x="63" y="181"/>
                    <a:pt x="82" y="188"/>
                  </a:cubicBezTo>
                  <a:cubicBezTo>
                    <a:pt x="135" y="213"/>
                    <a:pt x="160" y="223"/>
                    <a:pt x="218" y="234"/>
                  </a:cubicBezTo>
                  <a:cubicBezTo>
                    <a:pt x="237" y="288"/>
                    <a:pt x="229" y="236"/>
                    <a:pt x="286" y="232"/>
                  </a:cubicBezTo>
                  <a:cubicBezTo>
                    <a:pt x="295" y="176"/>
                    <a:pt x="334" y="116"/>
                    <a:pt x="277" y="80"/>
                  </a:cubicBezTo>
                  <a:cubicBezTo>
                    <a:pt x="258" y="68"/>
                    <a:pt x="228" y="74"/>
                    <a:pt x="218" y="53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3" name="Freeform 4161"/>
            <p:cNvSpPr>
              <a:spLocks/>
            </p:cNvSpPr>
            <p:nvPr/>
          </p:nvSpPr>
          <p:spPr bwMode="auto">
            <a:xfrm>
              <a:off x="4518" y="2923"/>
              <a:ext cx="212" cy="241"/>
            </a:xfrm>
            <a:custGeom>
              <a:avLst/>
              <a:gdLst>
                <a:gd name="T0" fmla="*/ 44 w 140"/>
                <a:gd name="T1" fmla="*/ 25 h 160"/>
                <a:gd name="T2" fmla="*/ 11 w 140"/>
                <a:gd name="T3" fmla="*/ 103 h 160"/>
                <a:gd name="T4" fmla="*/ 80 w 140"/>
                <a:gd name="T5" fmla="*/ 157 h 160"/>
                <a:gd name="T6" fmla="*/ 131 w 140"/>
                <a:gd name="T7" fmla="*/ 151 h 160"/>
                <a:gd name="T8" fmla="*/ 137 w 140"/>
                <a:gd name="T9" fmla="*/ 121 h 160"/>
                <a:gd name="T10" fmla="*/ 101 w 140"/>
                <a:gd name="T11" fmla="*/ 43 h 160"/>
                <a:gd name="T12" fmla="*/ 44 w 140"/>
                <a:gd name="T13" fmla="*/ 2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160">
                  <a:moveTo>
                    <a:pt x="44" y="25"/>
                  </a:moveTo>
                  <a:cubicBezTo>
                    <a:pt x="28" y="50"/>
                    <a:pt x="32" y="82"/>
                    <a:pt x="11" y="103"/>
                  </a:cubicBezTo>
                  <a:cubicBezTo>
                    <a:pt x="0" y="149"/>
                    <a:pt x="50" y="151"/>
                    <a:pt x="80" y="157"/>
                  </a:cubicBezTo>
                  <a:cubicBezTo>
                    <a:pt x="97" y="155"/>
                    <a:pt x="117" y="160"/>
                    <a:pt x="131" y="151"/>
                  </a:cubicBezTo>
                  <a:cubicBezTo>
                    <a:pt x="140" y="146"/>
                    <a:pt x="137" y="131"/>
                    <a:pt x="137" y="121"/>
                  </a:cubicBezTo>
                  <a:cubicBezTo>
                    <a:pt x="139" y="65"/>
                    <a:pt x="140" y="61"/>
                    <a:pt x="101" y="43"/>
                  </a:cubicBezTo>
                  <a:cubicBezTo>
                    <a:pt x="93" y="39"/>
                    <a:pt x="27" y="0"/>
                    <a:pt x="44" y="25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4" name="Freeform 4162"/>
            <p:cNvSpPr>
              <a:spLocks/>
            </p:cNvSpPr>
            <p:nvPr/>
          </p:nvSpPr>
          <p:spPr bwMode="auto">
            <a:xfrm>
              <a:off x="4557" y="2607"/>
              <a:ext cx="156" cy="281"/>
            </a:xfrm>
            <a:custGeom>
              <a:avLst/>
              <a:gdLst>
                <a:gd name="T0" fmla="*/ 120 w 167"/>
                <a:gd name="T1" fmla="*/ 21 h 186"/>
                <a:gd name="T2" fmla="*/ 51 w 167"/>
                <a:gd name="T3" fmla="*/ 54 h 186"/>
                <a:gd name="T4" fmla="*/ 27 w 167"/>
                <a:gd name="T5" fmla="*/ 108 h 186"/>
                <a:gd name="T6" fmla="*/ 9 w 167"/>
                <a:gd name="T7" fmla="*/ 123 h 186"/>
                <a:gd name="T8" fmla="*/ 3 w 167"/>
                <a:gd name="T9" fmla="*/ 141 h 186"/>
                <a:gd name="T10" fmla="*/ 0 w 167"/>
                <a:gd name="T11" fmla="*/ 150 h 186"/>
                <a:gd name="T12" fmla="*/ 27 w 167"/>
                <a:gd name="T13" fmla="*/ 168 h 186"/>
                <a:gd name="T14" fmla="*/ 129 w 167"/>
                <a:gd name="T15" fmla="*/ 186 h 186"/>
                <a:gd name="T16" fmla="*/ 153 w 167"/>
                <a:gd name="T17" fmla="*/ 180 h 186"/>
                <a:gd name="T18" fmla="*/ 165 w 167"/>
                <a:gd name="T19" fmla="*/ 102 h 186"/>
                <a:gd name="T20" fmla="*/ 153 w 167"/>
                <a:gd name="T21" fmla="*/ 33 h 186"/>
                <a:gd name="T22" fmla="*/ 120 w 167"/>
                <a:gd name="T23" fmla="*/ 2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86">
                  <a:moveTo>
                    <a:pt x="120" y="21"/>
                  </a:moveTo>
                  <a:cubicBezTo>
                    <a:pt x="59" y="18"/>
                    <a:pt x="46" y="0"/>
                    <a:pt x="51" y="54"/>
                  </a:cubicBezTo>
                  <a:cubicBezTo>
                    <a:pt x="49" y="78"/>
                    <a:pt x="53" y="101"/>
                    <a:pt x="27" y="108"/>
                  </a:cubicBezTo>
                  <a:cubicBezTo>
                    <a:pt x="21" y="112"/>
                    <a:pt x="12" y="117"/>
                    <a:pt x="9" y="123"/>
                  </a:cubicBezTo>
                  <a:cubicBezTo>
                    <a:pt x="6" y="129"/>
                    <a:pt x="5" y="135"/>
                    <a:pt x="3" y="141"/>
                  </a:cubicBezTo>
                  <a:cubicBezTo>
                    <a:pt x="2" y="144"/>
                    <a:pt x="0" y="150"/>
                    <a:pt x="0" y="150"/>
                  </a:cubicBezTo>
                  <a:cubicBezTo>
                    <a:pt x="5" y="165"/>
                    <a:pt x="2" y="162"/>
                    <a:pt x="27" y="168"/>
                  </a:cubicBezTo>
                  <a:cubicBezTo>
                    <a:pt x="60" y="175"/>
                    <a:pt x="95" y="180"/>
                    <a:pt x="129" y="186"/>
                  </a:cubicBezTo>
                  <a:cubicBezTo>
                    <a:pt x="137" y="184"/>
                    <a:pt x="147" y="186"/>
                    <a:pt x="153" y="180"/>
                  </a:cubicBezTo>
                  <a:cubicBezTo>
                    <a:pt x="166" y="167"/>
                    <a:pt x="163" y="120"/>
                    <a:pt x="165" y="102"/>
                  </a:cubicBezTo>
                  <a:cubicBezTo>
                    <a:pt x="164" y="87"/>
                    <a:pt x="167" y="47"/>
                    <a:pt x="153" y="33"/>
                  </a:cubicBezTo>
                  <a:cubicBezTo>
                    <a:pt x="144" y="24"/>
                    <a:pt x="120" y="30"/>
                    <a:pt x="120" y="2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5" name="Freeform 4163"/>
            <p:cNvSpPr>
              <a:spLocks/>
            </p:cNvSpPr>
            <p:nvPr/>
          </p:nvSpPr>
          <p:spPr bwMode="auto">
            <a:xfrm>
              <a:off x="4485" y="3191"/>
              <a:ext cx="148" cy="88"/>
            </a:xfrm>
            <a:custGeom>
              <a:avLst/>
              <a:gdLst>
                <a:gd name="T0" fmla="*/ 36 w 98"/>
                <a:gd name="T1" fmla="*/ 0 h 58"/>
                <a:gd name="T2" fmla="*/ 24 w 98"/>
                <a:gd name="T3" fmla="*/ 51 h 58"/>
                <a:gd name="T4" fmla="*/ 48 w 98"/>
                <a:gd name="T5" fmla="*/ 54 h 58"/>
                <a:gd name="T6" fmla="*/ 69 w 98"/>
                <a:gd name="T7" fmla="*/ 48 h 58"/>
                <a:gd name="T8" fmla="*/ 36 w 9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36" y="0"/>
                  </a:moveTo>
                  <a:cubicBezTo>
                    <a:pt x="14" y="9"/>
                    <a:pt x="0" y="9"/>
                    <a:pt x="24" y="51"/>
                  </a:cubicBezTo>
                  <a:cubicBezTo>
                    <a:pt x="28" y="58"/>
                    <a:pt x="40" y="53"/>
                    <a:pt x="48" y="54"/>
                  </a:cubicBezTo>
                  <a:cubicBezTo>
                    <a:pt x="55" y="52"/>
                    <a:pt x="64" y="54"/>
                    <a:pt x="69" y="48"/>
                  </a:cubicBezTo>
                  <a:cubicBezTo>
                    <a:pt x="98" y="12"/>
                    <a:pt x="36" y="10"/>
                    <a:pt x="36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6" name="Freeform 4164"/>
            <p:cNvSpPr>
              <a:spLocks/>
            </p:cNvSpPr>
            <p:nvPr/>
          </p:nvSpPr>
          <p:spPr bwMode="auto">
            <a:xfrm>
              <a:off x="4779" y="3043"/>
              <a:ext cx="207" cy="132"/>
            </a:xfrm>
            <a:custGeom>
              <a:avLst/>
              <a:gdLst>
                <a:gd name="T0" fmla="*/ 18 w 137"/>
                <a:gd name="T1" fmla="*/ 14 h 87"/>
                <a:gd name="T2" fmla="*/ 27 w 137"/>
                <a:gd name="T3" fmla="*/ 59 h 87"/>
                <a:gd name="T4" fmla="*/ 66 w 137"/>
                <a:gd name="T5" fmla="*/ 86 h 87"/>
                <a:gd name="T6" fmla="*/ 96 w 137"/>
                <a:gd name="T7" fmla="*/ 11 h 87"/>
                <a:gd name="T8" fmla="*/ 60 w 137"/>
                <a:gd name="T9" fmla="*/ 2 h 87"/>
                <a:gd name="T10" fmla="*/ 9 w 137"/>
                <a:gd name="T11" fmla="*/ 5 h 87"/>
                <a:gd name="T12" fmla="*/ 0 w 137"/>
                <a:gd name="T13" fmla="*/ 8 h 87"/>
                <a:gd name="T14" fmla="*/ 18 w 137"/>
                <a:gd name="T15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87">
                  <a:moveTo>
                    <a:pt x="18" y="14"/>
                  </a:moveTo>
                  <a:cubicBezTo>
                    <a:pt x="12" y="32"/>
                    <a:pt x="16" y="45"/>
                    <a:pt x="27" y="59"/>
                  </a:cubicBezTo>
                  <a:cubicBezTo>
                    <a:pt x="36" y="85"/>
                    <a:pt x="38" y="82"/>
                    <a:pt x="66" y="86"/>
                  </a:cubicBezTo>
                  <a:cubicBezTo>
                    <a:pt x="107" y="79"/>
                    <a:pt x="137" y="87"/>
                    <a:pt x="96" y="11"/>
                  </a:cubicBezTo>
                  <a:cubicBezTo>
                    <a:pt x="90" y="0"/>
                    <a:pt x="60" y="2"/>
                    <a:pt x="60" y="2"/>
                  </a:cubicBezTo>
                  <a:cubicBezTo>
                    <a:pt x="43" y="3"/>
                    <a:pt x="26" y="3"/>
                    <a:pt x="9" y="5"/>
                  </a:cubicBezTo>
                  <a:cubicBezTo>
                    <a:pt x="6" y="5"/>
                    <a:pt x="0" y="8"/>
                    <a:pt x="0" y="8"/>
                  </a:cubicBezTo>
                  <a:lnTo>
                    <a:pt x="18" y="14"/>
                  </a:ln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7" name="Freeform 4165"/>
            <p:cNvSpPr>
              <a:spLocks/>
            </p:cNvSpPr>
            <p:nvPr/>
          </p:nvSpPr>
          <p:spPr bwMode="auto">
            <a:xfrm>
              <a:off x="4418" y="3296"/>
              <a:ext cx="209" cy="279"/>
            </a:xfrm>
            <a:custGeom>
              <a:avLst/>
              <a:gdLst>
                <a:gd name="T0" fmla="*/ 59 w 138"/>
                <a:gd name="T1" fmla="*/ 12 h 185"/>
                <a:gd name="T2" fmla="*/ 47 w 138"/>
                <a:gd name="T3" fmla="*/ 60 h 185"/>
                <a:gd name="T4" fmla="*/ 41 w 138"/>
                <a:gd name="T5" fmla="*/ 96 h 185"/>
                <a:gd name="T6" fmla="*/ 5 w 138"/>
                <a:gd name="T7" fmla="*/ 114 h 185"/>
                <a:gd name="T8" fmla="*/ 11 w 138"/>
                <a:gd name="T9" fmla="*/ 174 h 185"/>
                <a:gd name="T10" fmla="*/ 89 w 138"/>
                <a:gd name="T11" fmla="*/ 177 h 185"/>
                <a:gd name="T12" fmla="*/ 122 w 138"/>
                <a:gd name="T13" fmla="*/ 99 h 185"/>
                <a:gd name="T14" fmla="*/ 80 w 138"/>
                <a:gd name="T15" fmla="*/ 0 h 185"/>
                <a:gd name="T16" fmla="*/ 59 w 138"/>
                <a:gd name="T17" fmla="*/ 1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85">
                  <a:moveTo>
                    <a:pt x="59" y="12"/>
                  </a:moveTo>
                  <a:cubicBezTo>
                    <a:pt x="55" y="28"/>
                    <a:pt x="49" y="44"/>
                    <a:pt x="47" y="60"/>
                  </a:cubicBezTo>
                  <a:cubicBezTo>
                    <a:pt x="46" y="72"/>
                    <a:pt x="49" y="87"/>
                    <a:pt x="41" y="96"/>
                  </a:cubicBezTo>
                  <a:cubicBezTo>
                    <a:pt x="35" y="104"/>
                    <a:pt x="14" y="111"/>
                    <a:pt x="5" y="114"/>
                  </a:cubicBezTo>
                  <a:cubicBezTo>
                    <a:pt x="7" y="134"/>
                    <a:pt x="0" y="157"/>
                    <a:pt x="11" y="174"/>
                  </a:cubicBezTo>
                  <a:cubicBezTo>
                    <a:pt x="18" y="185"/>
                    <a:pt x="84" y="177"/>
                    <a:pt x="89" y="177"/>
                  </a:cubicBezTo>
                  <a:cubicBezTo>
                    <a:pt x="123" y="166"/>
                    <a:pt x="114" y="130"/>
                    <a:pt x="122" y="99"/>
                  </a:cubicBezTo>
                  <a:cubicBezTo>
                    <a:pt x="119" y="23"/>
                    <a:pt x="138" y="19"/>
                    <a:pt x="80" y="0"/>
                  </a:cubicBezTo>
                  <a:cubicBezTo>
                    <a:pt x="64" y="8"/>
                    <a:pt x="69" y="17"/>
                    <a:pt x="59" y="12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8" name="Freeform 4166"/>
            <p:cNvSpPr>
              <a:spLocks/>
            </p:cNvSpPr>
            <p:nvPr/>
          </p:nvSpPr>
          <p:spPr bwMode="auto">
            <a:xfrm>
              <a:off x="4604" y="3241"/>
              <a:ext cx="281" cy="200"/>
            </a:xfrm>
            <a:custGeom>
              <a:avLst/>
              <a:gdLst>
                <a:gd name="T0" fmla="*/ 104 w 186"/>
                <a:gd name="T1" fmla="*/ 0 h 132"/>
                <a:gd name="T2" fmla="*/ 17 w 186"/>
                <a:gd name="T3" fmla="*/ 21 h 132"/>
                <a:gd name="T4" fmla="*/ 80 w 186"/>
                <a:gd name="T5" fmla="*/ 69 h 132"/>
                <a:gd name="T6" fmla="*/ 149 w 186"/>
                <a:gd name="T7" fmla="*/ 132 h 132"/>
                <a:gd name="T8" fmla="*/ 170 w 186"/>
                <a:gd name="T9" fmla="*/ 114 h 132"/>
                <a:gd name="T10" fmla="*/ 104 w 186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32">
                  <a:moveTo>
                    <a:pt x="104" y="0"/>
                  </a:moveTo>
                  <a:cubicBezTo>
                    <a:pt x="75" y="7"/>
                    <a:pt x="47" y="16"/>
                    <a:pt x="17" y="21"/>
                  </a:cubicBezTo>
                  <a:cubicBezTo>
                    <a:pt x="0" y="71"/>
                    <a:pt x="47" y="66"/>
                    <a:pt x="80" y="69"/>
                  </a:cubicBezTo>
                  <a:cubicBezTo>
                    <a:pt x="93" y="121"/>
                    <a:pt x="91" y="126"/>
                    <a:pt x="149" y="132"/>
                  </a:cubicBezTo>
                  <a:cubicBezTo>
                    <a:pt x="156" y="126"/>
                    <a:pt x="168" y="123"/>
                    <a:pt x="170" y="114"/>
                  </a:cubicBezTo>
                  <a:cubicBezTo>
                    <a:pt x="186" y="20"/>
                    <a:pt x="172" y="16"/>
                    <a:pt x="104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59" name="Freeform 4167"/>
            <p:cNvSpPr>
              <a:spLocks/>
            </p:cNvSpPr>
            <p:nvPr/>
          </p:nvSpPr>
          <p:spPr bwMode="auto">
            <a:xfrm>
              <a:off x="4994" y="2926"/>
              <a:ext cx="181" cy="195"/>
            </a:xfrm>
            <a:custGeom>
              <a:avLst/>
              <a:gdLst>
                <a:gd name="T0" fmla="*/ 14 w 120"/>
                <a:gd name="T1" fmla="*/ 5 h 129"/>
                <a:gd name="T2" fmla="*/ 26 w 120"/>
                <a:gd name="T3" fmla="*/ 125 h 129"/>
                <a:gd name="T4" fmla="*/ 110 w 120"/>
                <a:gd name="T5" fmla="*/ 122 h 129"/>
                <a:gd name="T6" fmla="*/ 113 w 120"/>
                <a:gd name="T7" fmla="*/ 104 h 129"/>
                <a:gd name="T8" fmla="*/ 89 w 120"/>
                <a:gd name="T9" fmla="*/ 8 h 129"/>
                <a:gd name="T10" fmla="*/ 14 w 120"/>
                <a:gd name="T11" fmla="*/ 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9">
                  <a:moveTo>
                    <a:pt x="14" y="5"/>
                  </a:moveTo>
                  <a:cubicBezTo>
                    <a:pt x="10" y="39"/>
                    <a:pt x="0" y="99"/>
                    <a:pt x="26" y="125"/>
                  </a:cubicBezTo>
                  <a:cubicBezTo>
                    <a:pt x="54" y="124"/>
                    <a:pt x="83" y="129"/>
                    <a:pt x="110" y="122"/>
                  </a:cubicBezTo>
                  <a:cubicBezTo>
                    <a:pt x="116" y="121"/>
                    <a:pt x="114" y="110"/>
                    <a:pt x="113" y="104"/>
                  </a:cubicBezTo>
                  <a:cubicBezTo>
                    <a:pt x="107" y="72"/>
                    <a:pt x="120" y="18"/>
                    <a:pt x="89" y="8"/>
                  </a:cubicBezTo>
                  <a:cubicBezTo>
                    <a:pt x="64" y="0"/>
                    <a:pt x="40" y="2"/>
                    <a:pt x="14" y="5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0" name="Freeform 4168"/>
            <p:cNvSpPr>
              <a:spLocks/>
            </p:cNvSpPr>
            <p:nvPr/>
          </p:nvSpPr>
          <p:spPr bwMode="auto">
            <a:xfrm>
              <a:off x="4885" y="3179"/>
              <a:ext cx="182" cy="195"/>
            </a:xfrm>
            <a:custGeom>
              <a:avLst/>
              <a:gdLst>
                <a:gd name="T0" fmla="*/ 14 w 120"/>
                <a:gd name="T1" fmla="*/ 5 h 129"/>
                <a:gd name="T2" fmla="*/ 26 w 120"/>
                <a:gd name="T3" fmla="*/ 125 h 129"/>
                <a:gd name="T4" fmla="*/ 110 w 120"/>
                <a:gd name="T5" fmla="*/ 122 h 129"/>
                <a:gd name="T6" fmla="*/ 113 w 120"/>
                <a:gd name="T7" fmla="*/ 104 h 129"/>
                <a:gd name="T8" fmla="*/ 89 w 120"/>
                <a:gd name="T9" fmla="*/ 8 h 129"/>
                <a:gd name="T10" fmla="*/ 14 w 120"/>
                <a:gd name="T11" fmla="*/ 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9">
                  <a:moveTo>
                    <a:pt x="14" y="5"/>
                  </a:moveTo>
                  <a:cubicBezTo>
                    <a:pt x="10" y="39"/>
                    <a:pt x="0" y="99"/>
                    <a:pt x="26" y="125"/>
                  </a:cubicBezTo>
                  <a:cubicBezTo>
                    <a:pt x="54" y="124"/>
                    <a:pt x="83" y="129"/>
                    <a:pt x="110" y="122"/>
                  </a:cubicBezTo>
                  <a:cubicBezTo>
                    <a:pt x="116" y="121"/>
                    <a:pt x="114" y="110"/>
                    <a:pt x="113" y="104"/>
                  </a:cubicBezTo>
                  <a:cubicBezTo>
                    <a:pt x="107" y="72"/>
                    <a:pt x="120" y="18"/>
                    <a:pt x="89" y="8"/>
                  </a:cubicBezTo>
                  <a:cubicBezTo>
                    <a:pt x="64" y="0"/>
                    <a:pt x="40" y="2"/>
                    <a:pt x="14" y="5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1" name="Freeform 4169"/>
            <p:cNvSpPr>
              <a:spLocks/>
            </p:cNvSpPr>
            <p:nvPr/>
          </p:nvSpPr>
          <p:spPr bwMode="auto">
            <a:xfrm>
              <a:off x="4450" y="2283"/>
              <a:ext cx="220" cy="157"/>
            </a:xfrm>
            <a:custGeom>
              <a:avLst/>
              <a:gdLst>
                <a:gd name="T0" fmla="*/ 60 w 146"/>
                <a:gd name="T1" fmla="*/ 1 h 104"/>
                <a:gd name="T2" fmla="*/ 30 w 146"/>
                <a:gd name="T3" fmla="*/ 7 h 104"/>
                <a:gd name="T4" fmla="*/ 57 w 146"/>
                <a:gd name="T5" fmla="*/ 88 h 104"/>
                <a:gd name="T6" fmla="*/ 123 w 146"/>
                <a:gd name="T7" fmla="*/ 97 h 104"/>
                <a:gd name="T8" fmla="*/ 126 w 146"/>
                <a:gd name="T9" fmla="*/ 37 h 104"/>
                <a:gd name="T10" fmla="*/ 60 w 146"/>
                <a:gd name="T11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04">
                  <a:moveTo>
                    <a:pt x="60" y="1"/>
                  </a:moveTo>
                  <a:cubicBezTo>
                    <a:pt x="50" y="3"/>
                    <a:pt x="38" y="0"/>
                    <a:pt x="30" y="7"/>
                  </a:cubicBezTo>
                  <a:cubicBezTo>
                    <a:pt x="0" y="32"/>
                    <a:pt x="44" y="75"/>
                    <a:pt x="57" y="88"/>
                  </a:cubicBezTo>
                  <a:cubicBezTo>
                    <a:pt x="73" y="104"/>
                    <a:pt x="101" y="95"/>
                    <a:pt x="123" y="97"/>
                  </a:cubicBezTo>
                  <a:cubicBezTo>
                    <a:pt x="146" y="81"/>
                    <a:pt x="135" y="93"/>
                    <a:pt x="126" y="37"/>
                  </a:cubicBezTo>
                  <a:cubicBezTo>
                    <a:pt x="121" y="9"/>
                    <a:pt x="85" y="1"/>
                    <a:pt x="60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2" name="Freeform 4170"/>
            <p:cNvSpPr>
              <a:spLocks/>
            </p:cNvSpPr>
            <p:nvPr/>
          </p:nvSpPr>
          <p:spPr bwMode="auto">
            <a:xfrm>
              <a:off x="4823" y="2710"/>
              <a:ext cx="220" cy="157"/>
            </a:xfrm>
            <a:custGeom>
              <a:avLst/>
              <a:gdLst>
                <a:gd name="T0" fmla="*/ 60 w 146"/>
                <a:gd name="T1" fmla="*/ 1 h 104"/>
                <a:gd name="T2" fmla="*/ 30 w 146"/>
                <a:gd name="T3" fmla="*/ 7 h 104"/>
                <a:gd name="T4" fmla="*/ 57 w 146"/>
                <a:gd name="T5" fmla="*/ 88 h 104"/>
                <a:gd name="T6" fmla="*/ 123 w 146"/>
                <a:gd name="T7" fmla="*/ 97 h 104"/>
                <a:gd name="T8" fmla="*/ 126 w 146"/>
                <a:gd name="T9" fmla="*/ 37 h 104"/>
                <a:gd name="T10" fmla="*/ 60 w 146"/>
                <a:gd name="T11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04">
                  <a:moveTo>
                    <a:pt x="60" y="1"/>
                  </a:moveTo>
                  <a:cubicBezTo>
                    <a:pt x="50" y="3"/>
                    <a:pt x="38" y="0"/>
                    <a:pt x="30" y="7"/>
                  </a:cubicBezTo>
                  <a:cubicBezTo>
                    <a:pt x="0" y="32"/>
                    <a:pt x="44" y="75"/>
                    <a:pt x="57" y="88"/>
                  </a:cubicBezTo>
                  <a:cubicBezTo>
                    <a:pt x="73" y="104"/>
                    <a:pt x="101" y="95"/>
                    <a:pt x="123" y="97"/>
                  </a:cubicBezTo>
                  <a:cubicBezTo>
                    <a:pt x="146" y="81"/>
                    <a:pt x="135" y="93"/>
                    <a:pt x="126" y="37"/>
                  </a:cubicBezTo>
                  <a:cubicBezTo>
                    <a:pt x="121" y="9"/>
                    <a:pt x="85" y="1"/>
                    <a:pt x="60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3" name="Freeform 4171"/>
            <p:cNvSpPr>
              <a:spLocks/>
            </p:cNvSpPr>
            <p:nvPr/>
          </p:nvSpPr>
          <p:spPr bwMode="auto">
            <a:xfrm>
              <a:off x="4823" y="2919"/>
              <a:ext cx="220" cy="157"/>
            </a:xfrm>
            <a:custGeom>
              <a:avLst/>
              <a:gdLst>
                <a:gd name="T0" fmla="*/ 60 w 146"/>
                <a:gd name="T1" fmla="*/ 1 h 104"/>
                <a:gd name="T2" fmla="*/ 30 w 146"/>
                <a:gd name="T3" fmla="*/ 7 h 104"/>
                <a:gd name="T4" fmla="*/ 57 w 146"/>
                <a:gd name="T5" fmla="*/ 88 h 104"/>
                <a:gd name="T6" fmla="*/ 123 w 146"/>
                <a:gd name="T7" fmla="*/ 97 h 104"/>
                <a:gd name="T8" fmla="*/ 126 w 146"/>
                <a:gd name="T9" fmla="*/ 37 h 104"/>
                <a:gd name="T10" fmla="*/ 60 w 146"/>
                <a:gd name="T11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04">
                  <a:moveTo>
                    <a:pt x="60" y="1"/>
                  </a:moveTo>
                  <a:cubicBezTo>
                    <a:pt x="50" y="3"/>
                    <a:pt x="38" y="0"/>
                    <a:pt x="30" y="7"/>
                  </a:cubicBezTo>
                  <a:cubicBezTo>
                    <a:pt x="0" y="32"/>
                    <a:pt x="44" y="75"/>
                    <a:pt x="57" y="88"/>
                  </a:cubicBezTo>
                  <a:cubicBezTo>
                    <a:pt x="73" y="104"/>
                    <a:pt x="101" y="95"/>
                    <a:pt x="123" y="97"/>
                  </a:cubicBezTo>
                  <a:cubicBezTo>
                    <a:pt x="146" y="81"/>
                    <a:pt x="135" y="93"/>
                    <a:pt x="126" y="37"/>
                  </a:cubicBezTo>
                  <a:cubicBezTo>
                    <a:pt x="121" y="9"/>
                    <a:pt x="85" y="1"/>
                    <a:pt x="60" y="1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4" name="Freeform 4172"/>
            <p:cNvSpPr>
              <a:spLocks/>
            </p:cNvSpPr>
            <p:nvPr/>
          </p:nvSpPr>
          <p:spPr bwMode="auto">
            <a:xfrm>
              <a:off x="4590" y="3358"/>
              <a:ext cx="154" cy="251"/>
            </a:xfrm>
            <a:custGeom>
              <a:avLst/>
              <a:gdLst>
                <a:gd name="T0" fmla="*/ 48 w 102"/>
                <a:gd name="T1" fmla="*/ 75 h 166"/>
                <a:gd name="T2" fmla="*/ 0 w 102"/>
                <a:gd name="T3" fmla="*/ 126 h 166"/>
                <a:gd name="T4" fmla="*/ 24 w 102"/>
                <a:gd name="T5" fmla="*/ 153 h 166"/>
                <a:gd name="T6" fmla="*/ 60 w 102"/>
                <a:gd name="T7" fmla="*/ 129 h 166"/>
                <a:gd name="T8" fmla="*/ 81 w 102"/>
                <a:gd name="T9" fmla="*/ 138 h 166"/>
                <a:gd name="T10" fmla="*/ 54 w 102"/>
                <a:gd name="T11" fmla="*/ 0 h 166"/>
                <a:gd name="T12" fmla="*/ 42 w 102"/>
                <a:gd name="T13" fmla="*/ 45 h 166"/>
                <a:gd name="T14" fmla="*/ 54 w 102"/>
                <a:gd name="T15" fmla="*/ 63 h 166"/>
                <a:gd name="T16" fmla="*/ 48 w 102"/>
                <a:gd name="T17" fmla="*/ 7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66">
                  <a:moveTo>
                    <a:pt x="48" y="75"/>
                  </a:moveTo>
                  <a:cubicBezTo>
                    <a:pt x="12" y="84"/>
                    <a:pt x="10" y="95"/>
                    <a:pt x="0" y="126"/>
                  </a:cubicBezTo>
                  <a:cubicBezTo>
                    <a:pt x="4" y="147"/>
                    <a:pt x="5" y="147"/>
                    <a:pt x="24" y="153"/>
                  </a:cubicBezTo>
                  <a:cubicBezTo>
                    <a:pt x="34" y="166"/>
                    <a:pt x="44" y="125"/>
                    <a:pt x="60" y="129"/>
                  </a:cubicBezTo>
                  <a:cubicBezTo>
                    <a:pt x="87" y="125"/>
                    <a:pt x="72" y="96"/>
                    <a:pt x="81" y="138"/>
                  </a:cubicBezTo>
                  <a:cubicBezTo>
                    <a:pt x="81" y="120"/>
                    <a:pt x="102" y="12"/>
                    <a:pt x="54" y="0"/>
                  </a:cubicBezTo>
                  <a:cubicBezTo>
                    <a:pt x="30" y="10"/>
                    <a:pt x="31" y="4"/>
                    <a:pt x="42" y="45"/>
                  </a:cubicBezTo>
                  <a:cubicBezTo>
                    <a:pt x="44" y="52"/>
                    <a:pt x="54" y="63"/>
                    <a:pt x="54" y="63"/>
                  </a:cubicBezTo>
                  <a:cubicBezTo>
                    <a:pt x="46" y="75"/>
                    <a:pt x="30" y="75"/>
                    <a:pt x="48" y="75"/>
                  </a:cubicBezTo>
                  <a:close/>
                </a:path>
              </a:pathLst>
            </a:custGeom>
            <a:gradFill rotWithShape="0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5" name="Freeform 4173"/>
            <p:cNvSpPr>
              <a:spLocks/>
            </p:cNvSpPr>
            <p:nvPr/>
          </p:nvSpPr>
          <p:spPr bwMode="auto">
            <a:xfrm>
              <a:off x="4690" y="2472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6" name="Freeform 4174"/>
            <p:cNvSpPr>
              <a:spLocks/>
            </p:cNvSpPr>
            <p:nvPr/>
          </p:nvSpPr>
          <p:spPr bwMode="auto">
            <a:xfrm>
              <a:off x="4460" y="2850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7" name="Freeform 4175"/>
            <p:cNvSpPr>
              <a:spLocks/>
            </p:cNvSpPr>
            <p:nvPr/>
          </p:nvSpPr>
          <p:spPr bwMode="auto">
            <a:xfrm>
              <a:off x="5025" y="3068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8" name="Freeform 4176"/>
            <p:cNvSpPr>
              <a:spLocks/>
            </p:cNvSpPr>
            <p:nvPr/>
          </p:nvSpPr>
          <p:spPr bwMode="auto">
            <a:xfrm>
              <a:off x="3947" y="3163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69" name="Freeform 4177"/>
            <p:cNvSpPr>
              <a:spLocks/>
            </p:cNvSpPr>
            <p:nvPr/>
          </p:nvSpPr>
          <p:spPr bwMode="auto">
            <a:xfrm>
              <a:off x="4623" y="2568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0" name="Freeform 4178"/>
            <p:cNvSpPr>
              <a:spLocks/>
            </p:cNvSpPr>
            <p:nvPr/>
          </p:nvSpPr>
          <p:spPr bwMode="auto">
            <a:xfrm>
              <a:off x="4382" y="2255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1" name="Freeform 4179"/>
            <p:cNvSpPr>
              <a:spLocks/>
            </p:cNvSpPr>
            <p:nvPr/>
          </p:nvSpPr>
          <p:spPr bwMode="auto">
            <a:xfrm>
              <a:off x="4256" y="2564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2" name="Freeform 4180"/>
            <p:cNvSpPr>
              <a:spLocks/>
            </p:cNvSpPr>
            <p:nvPr/>
          </p:nvSpPr>
          <p:spPr bwMode="auto">
            <a:xfrm>
              <a:off x="4407" y="3061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3" name="Freeform 4181"/>
            <p:cNvSpPr>
              <a:spLocks/>
            </p:cNvSpPr>
            <p:nvPr/>
          </p:nvSpPr>
          <p:spPr bwMode="auto">
            <a:xfrm>
              <a:off x="4696" y="3085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4" name="Freeform 4182"/>
            <p:cNvSpPr>
              <a:spLocks/>
            </p:cNvSpPr>
            <p:nvPr/>
          </p:nvSpPr>
          <p:spPr bwMode="auto">
            <a:xfrm>
              <a:off x="4828" y="3336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5" name="Freeform 4183"/>
            <p:cNvSpPr>
              <a:spLocks/>
            </p:cNvSpPr>
            <p:nvPr/>
          </p:nvSpPr>
          <p:spPr bwMode="auto">
            <a:xfrm>
              <a:off x="4729" y="3381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6" name="Freeform 4184"/>
            <p:cNvSpPr>
              <a:spLocks/>
            </p:cNvSpPr>
            <p:nvPr/>
          </p:nvSpPr>
          <p:spPr bwMode="auto">
            <a:xfrm>
              <a:off x="3935" y="2559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7" name="Freeform 4185"/>
            <p:cNvSpPr>
              <a:spLocks/>
            </p:cNvSpPr>
            <p:nvPr/>
          </p:nvSpPr>
          <p:spPr bwMode="auto">
            <a:xfrm>
              <a:off x="4764" y="2564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8" name="Freeform 4186"/>
            <p:cNvSpPr>
              <a:spLocks/>
            </p:cNvSpPr>
            <p:nvPr/>
          </p:nvSpPr>
          <p:spPr bwMode="auto">
            <a:xfrm>
              <a:off x="4405" y="2614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79" name="Freeform 4187"/>
            <p:cNvSpPr>
              <a:spLocks/>
            </p:cNvSpPr>
            <p:nvPr/>
          </p:nvSpPr>
          <p:spPr bwMode="auto">
            <a:xfrm>
              <a:off x="4179" y="2705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80" name="Freeform 4188"/>
            <p:cNvSpPr>
              <a:spLocks/>
            </p:cNvSpPr>
            <p:nvPr/>
          </p:nvSpPr>
          <p:spPr bwMode="auto">
            <a:xfrm>
              <a:off x="5093" y="2820"/>
              <a:ext cx="131" cy="121"/>
            </a:xfrm>
            <a:custGeom>
              <a:avLst/>
              <a:gdLst>
                <a:gd name="T0" fmla="*/ 51 w 131"/>
                <a:gd name="T1" fmla="*/ 54 h 121"/>
                <a:gd name="T2" fmla="*/ 60 w 131"/>
                <a:gd name="T3" fmla="*/ 118 h 121"/>
                <a:gd name="T4" fmla="*/ 123 w 131"/>
                <a:gd name="T5" fmla="*/ 109 h 121"/>
                <a:gd name="T6" fmla="*/ 114 w 131"/>
                <a:gd name="T7" fmla="*/ 82 h 121"/>
                <a:gd name="T8" fmla="*/ 51 w 131"/>
                <a:gd name="T9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21">
                  <a:moveTo>
                    <a:pt x="51" y="54"/>
                  </a:moveTo>
                  <a:cubicBezTo>
                    <a:pt x="5" y="85"/>
                    <a:pt x="19" y="91"/>
                    <a:pt x="60" y="118"/>
                  </a:cubicBezTo>
                  <a:cubicBezTo>
                    <a:pt x="81" y="115"/>
                    <a:pt x="105" y="121"/>
                    <a:pt x="123" y="109"/>
                  </a:cubicBezTo>
                  <a:cubicBezTo>
                    <a:pt x="131" y="104"/>
                    <a:pt x="122" y="88"/>
                    <a:pt x="114" y="82"/>
                  </a:cubicBezTo>
                  <a:cubicBezTo>
                    <a:pt x="0" y="0"/>
                    <a:pt x="86" y="93"/>
                    <a:pt x="51" y="54"/>
                  </a:cubicBezTo>
                  <a:close/>
                </a:path>
              </a:pathLst>
            </a:custGeom>
            <a:solidFill>
              <a:srgbClr val="FF9900"/>
            </a:solidFill>
            <a:ln w="127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85" name="Oval 4193"/>
            <p:cNvSpPr>
              <a:spLocks noChangeArrowheads="1"/>
            </p:cNvSpPr>
            <p:nvPr/>
          </p:nvSpPr>
          <p:spPr bwMode="auto">
            <a:xfrm>
              <a:off x="3845" y="2254"/>
              <a:ext cx="1370" cy="137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87" name="Text Box 4195"/>
            <p:cNvSpPr txBox="1">
              <a:spLocks noChangeArrowheads="1"/>
            </p:cNvSpPr>
            <p:nvPr/>
          </p:nvSpPr>
          <p:spPr bwMode="auto">
            <a:xfrm>
              <a:off x="5307" y="2695"/>
              <a:ext cx="460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7620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0" hangingPunct="0"/>
              <a:r>
                <a:rPr lang="fr-FR" sz="1050" b="1" dirty="0">
                  <a:solidFill>
                    <a:srgbClr val="000000"/>
                  </a:solidFill>
                  <a:latin typeface="Arial" pitchFamily="34" charset="0"/>
                </a:rPr>
                <a:t>P</a:t>
              </a:r>
              <a:r>
                <a:rPr lang="hu-HU" sz="1050" b="1" dirty="0" err="1">
                  <a:solidFill>
                    <a:srgbClr val="000000"/>
                  </a:solidFill>
                  <a:latin typeface="Arial" pitchFamily="34" charset="0"/>
                </a:rPr>
                <a:t>órusok</a:t>
              </a:r>
              <a:endParaRPr lang="fr-FR" sz="105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88" name="Line 4196"/>
            <p:cNvSpPr>
              <a:spLocks noChangeShapeType="1"/>
            </p:cNvSpPr>
            <p:nvPr/>
          </p:nvSpPr>
          <p:spPr bwMode="auto">
            <a:xfrm flipH="1">
              <a:off x="4760" y="2765"/>
              <a:ext cx="547" cy="139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9189" name="Line 4197"/>
            <p:cNvSpPr>
              <a:spLocks noChangeShapeType="1"/>
            </p:cNvSpPr>
            <p:nvPr/>
          </p:nvSpPr>
          <p:spPr bwMode="auto">
            <a:xfrm flipH="1" flipV="1">
              <a:off x="4904" y="2528"/>
              <a:ext cx="464" cy="182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75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pic>
        <p:nvPicPr>
          <p:cNvPr id="151555" name="Picture 3" descr="\\be-ln-fs-01\homefolders\emmanuel.meert\Agriculture\02- Fertilizers\Photos 42 parcelles INRA\P035_07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4024" y="4416964"/>
            <a:ext cx="2361821" cy="125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556" name="Picture 4" descr="\\be-ln-fs-01\homefolders\emmanuel.meert\Agriculture\02- Fertilizers\Photos 42 parcelles INRA\n31 - Calcium carbonate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8101" y="4416964"/>
            <a:ext cx="2466157" cy="125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" name="AutoShape 4150"/>
          <p:cNvSpPr>
            <a:spLocks noChangeArrowheads="1"/>
          </p:cNvSpPr>
          <p:nvPr/>
        </p:nvSpPr>
        <p:spPr bwMode="auto">
          <a:xfrm>
            <a:off x="5575178" y="5157192"/>
            <a:ext cx="1240902" cy="4333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AA01"/>
          </a:solidFill>
          <a:ln w="12699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571500" eaLnBrk="0" hangingPunct="0"/>
            <a:endParaRPr lang="en-GB" sz="1050" b="1">
              <a:solidFill>
                <a:srgbClr val="FC0128"/>
              </a:solidFill>
              <a:latin typeface="Arial" pitchFamily="34" charset="0"/>
            </a:endParaRPr>
          </a:p>
        </p:txBody>
      </p:sp>
      <p:sp>
        <p:nvSpPr>
          <p:cNvPr id="110" name="Title 1"/>
          <p:cNvSpPr txBox="1">
            <a:spLocks/>
          </p:cNvSpPr>
          <p:nvPr/>
        </p:nvSpPr>
        <p:spPr bwMode="auto">
          <a:xfrm>
            <a:off x="1875576" y="548680"/>
            <a:ext cx="856895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DIN Offc Medium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DIN Offc Medium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DIN Offc Medium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DIN Offc Medium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DIN Offc Medium" pitchFamily="34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EE7F08"/>
                </a:solidFill>
                <a:latin typeface="Tahom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EE7F08"/>
                </a:solidFill>
                <a:latin typeface="Tahom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EE7F08"/>
                </a:solidFill>
                <a:latin typeface="Tahom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EE7F08"/>
                </a:solidFill>
                <a:latin typeface="Tahoma" pitchFamily="34" charset="0"/>
              </a:defRPr>
            </a:lvl9pPr>
          </a:lstStyle>
          <a:p>
            <a:pPr algn="ctr" defTabSz="685800">
              <a:defRPr/>
            </a:pPr>
            <a:r>
              <a:rPr lang="hu-HU" sz="2400" kern="0" dirty="0">
                <a:solidFill>
                  <a:srgbClr val="005191"/>
                </a:solidFill>
              </a:rPr>
              <a:t>Aggregátumok képződése – talajszerkezet-javulás</a:t>
            </a:r>
            <a:endParaRPr lang="fr-BE" sz="2400" kern="0" dirty="0">
              <a:solidFill>
                <a:srgbClr val="005191"/>
              </a:solidFill>
            </a:endParaRPr>
          </a:p>
        </p:txBody>
      </p:sp>
      <p:sp>
        <p:nvSpPr>
          <p:cNvPr id="109" name="Line 4196"/>
          <p:cNvSpPr>
            <a:spLocks noChangeShapeType="1"/>
          </p:cNvSpPr>
          <p:nvPr/>
        </p:nvSpPr>
        <p:spPr bwMode="auto">
          <a:xfrm flipH="1">
            <a:off x="8093072" y="2427519"/>
            <a:ext cx="1662574" cy="71973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1" name="Line 4196"/>
          <p:cNvSpPr>
            <a:spLocks noChangeShapeType="1"/>
          </p:cNvSpPr>
          <p:nvPr/>
        </p:nvSpPr>
        <p:spPr bwMode="auto">
          <a:xfrm flipH="1">
            <a:off x="7796703" y="2363397"/>
            <a:ext cx="1784792" cy="15044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2" name="Freeform 4184"/>
          <p:cNvSpPr>
            <a:spLocks/>
          </p:cNvSpPr>
          <p:nvPr/>
        </p:nvSpPr>
        <p:spPr bwMode="auto">
          <a:xfrm>
            <a:off x="7546329" y="2357440"/>
            <a:ext cx="205857" cy="144065"/>
          </a:xfrm>
          <a:custGeom>
            <a:avLst/>
            <a:gdLst>
              <a:gd name="T0" fmla="*/ 51 w 131"/>
              <a:gd name="T1" fmla="*/ 54 h 121"/>
              <a:gd name="T2" fmla="*/ 60 w 131"/>
              <a:gd name="T3" fmla="*/ 118 h 121"/>
              <a:gd name="T4" fmla="*/ 123 w 131"/>
              <a:gd name="T5" fmla="*/ 109 h 121"/>
              <a:gd name="T6" fmla="*/ 114 w 131"/>
              <a:gd name="T7" fmla="*/ 82 h 121"/>
              <a:gd name="T8" fmla="*/ 51 w 131"/>
              <a:gd name="T9" fmla="*/ 5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21">
                <a:moveTo>
                  <a:pt x="51" y="54"/>
                </a:moveTo>
                <a:cubicBezTo>
                  <a:pt x="5" y="85"/>
                  <a:pt x="19" y="91"/>
                  <a:pt x="60" y="118"/>
                </a:cubicBezTo>
                <a:cubicBezTo>
                  <a:pt x="81" y="115"/>
                  <a:pt x="105" y="121"/>
                  <a:pt x="123" y="109"/>
                </a:cubicBezTo>
                <a:cubicBezTo>
                  <a:pt x="131" y="104"/>
                  <a:pt x="122" y="88"/>
                  <a:pt x="114" y="82"/>
                </a:cubicBezTo>
                <a:cubicBezTo>
                  <a:pt x="0" y="0"/>
                  <a:pt x="86" y="93"/>
                  <a:pt x="51" y="54"/>
                </a:cubicBez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3" name="Freeform 4184"/>
          <p:cNvSpPr>
            <a:spLocks/>
          </p:cNvSpPr>
          <p:nvPr/>
        </p:nvSpPr>
        <p:spPr bwMode="auto">
          <a:xfrm>
            <a:off x="7320138" y="2420841"/>
            <a:ext cx="205857" cy="144065"/>
          </a:xfrm>
          <a:custGeom>
            <a:avLst/>
            <a:gdLst>
              <a:gd name="T0" fmla="*/ 51 w 131"/>
              <a:gd name="T1" fmla="*/ 54 h 121"/>
              <a:gd name="T2" fmla="*/ 60 w 131"/>
              <a:gd name="T3" fmla="*/ 118 h 121"/>
              <a:gd name="T4" fmla="*/ 123 w 131"/>
              <a:gd name="T5" fmla="*/ 109 h 121"/>
              <a:gd name="T6" fmla="*/ 114 w 131"/>
              <a:gd name="T7" fmla="*/ 82 h 121"/>
              <a:gd name="T8" fmla="*/ 51 w 131"/>
              <a:gd name="T9" fmla="*/ 5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21">
                <a:moveTo>
                  <a:pt x="51" y="54"/>
                </a:moveTo>
                <a:cubicBezTo>
                  <a:pt x="5" y="85"/>
                  <a:pt x="19" y="91"/>
                  <a:pt x="60" y="118"/>
                </a:cubicBezTo>
                <a:cubicBezTo>
                  <a:pt x="81" y="115"/>
                  <a:pt x="105" y="121"/>
                  <a:pt x="123" y="109"/>
                </a:cubicBezTo>
                <a:cubicBezTo>
                  <a:pt x="131" y="104"/>
                  <a:pt x="122" y="88"/>
                  <a:pt x="114" y="82"/>
                </a:cubicBezTo>
                <a:cubicBezTo>
                  <a:pt x="0" y="0"/>
                  <a:pt x="86" y="93"/>
                  <a:pt x="51" y="54"/>
                </a:cubicBez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4" name="Freeform 4176"/>
          <p:cNvSpPr>
            <a:spLocks/>
          </p:cNvSpPr>
          <p:nvPr/>
        </p:nvSpPr>
        <p:spPr bwMode="auto">
          <a:xfrm>
            <a:off x="7693776" y="2956715"/>
            <a:ext cx="205857" cy="144065"/>
          </a:xfrm>
          <a:custGeom>
            <a:avLst/>
            <a:gdLst>
              <a:gd name="T0" fmla="*/ 51 w 131"/>
              <a:gd name="T1" fmla="*/ 54 h 121"/>
              <a:gd name="T2" fmla="*/ 60 w 131"/>
              <a:gd name="T3" fmla="*/ 118 h 121"/>
              <a:gd name="T4" fmla="*/ 123 w 131"/>
              <a:gd name="T5" fmla="*/ 109 h 121"/>
              <a:gd name="T6" fmla="*/ 114 w 131"/>
              <a:gd name="T7" fmla="*/ 82 h 121"/>
              <a:gd name="T8" fmla="*/ 51 w 131"/>
              <a:gd name="T9" fmla="*/ 5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21">
                <a:moveTo>
                  <a:pt x="51" y="54"/>
                </a:moveTo>
                <a:cubicBezTo>
                  <a:pt x="5" y="85"/>
                  <a:pt x="19" y="91"/>
                  <a:pt x="60" y="118"/>
                </a:cubicBezTo>
                <a:cubicBezTo>
                  <a:pt x="81" y="115"/>
                  <a:pt x="105" y="121"/>
                  <a:pt x="123" y="109"/>
                </a:cubicBezTo>
                <a:cubicBezTo>
                  <a:pt x="131" y="104"/>
                  <a:pt x="122" y="88"/>
                  <a:pt x="114" y="82"/>
                </a:cubicBezTo>
                <a:cubicBezTo>
                  <a:pt x="0" y="0"/>
                  <a:pt x="86" y="93"/>
                  <a:pt x="51" y="54"/>
                </a:cubicBez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15" name="Freeform 4176"/>
          <p:cNvSpPr>
            <a:spLocks/>
          </p:cNvSpPr>
          <p:nvPr/>
        </p:nvSpPr>
        <p:spPr bwMode="auto">
          <a:xfrm>
            <a:off x="7939076" y="2903770"/>
            <a:ext cx="205857" cy="144065"/>
          </a:xfrm>
          <a:custGeom>
            <a:avLst/>
            <a:gdLst>
              <a:gd name="T0" fmla="*/ 51 w 131"/>
              <a:gd name="T1" fmla="*/ 54 h 121"/>
              <a:gd name="T2" fmla="*/ 60 w 131"/>
              <a:gd name="T3" fmla="*/ 118 h 121"/>
              <a:gd name="T4" fmla="*/ 123 w 131"/>
              <a:gd name="T5" fmla="*/ 109 h 121"/>
              <a:gd name="T6" fmla="*/ 114 w 131"/>
              <a:gd name="T7" fmla="*/ 82 h 121"/>
              <a:gd name="T8" fmla="*/ 51 w 131"/>
              <a:gd name="T9" fmla="*/ 5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21">
                <a:moveTo>
                  <a:pt x="51" y="54"/>
                </a:moveTo>
                <a:cubicBezTo>
                  <a:pt x="5" y="85"/>
                  <a:pt x="19" y="91"/>
                  <a:pt x="60" y="118"/>
                </a:cubicBezTo>
                <a:cubicBezTo>
                  <a:pt x="81" y="115"/>
                  <a:pt x="105" y="121"/>
                  <a:pt x="123" y="109"/>
                </a:cubicBezTo>
                <a:cubicBezTo>
                  <a:pt x="131" y="104"/>
                  <a:pt x="122" y="88"/>
                  <a:pt x="114" y="82"/>
                </a:cubicBezTo>
                <a:cubicBezTo>
                  <a:pt x="0" y="0"/>
                  <a:pt x="86" y="93"/>
                  <a:pt x="51" y="54"/>
                </a:cubicBezTo>
                <a:close/>
              </a:path>
            </a:pathLst>
          </a:custGeom>
          <a:solidFill>
            <a:srgbClr val="FF9900"/>
          </a:solidFill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75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7579039" y="1471301"/>
            <a:ext cx="2477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>
                <a:solidFill>
                  <a:srgbClr val="002060"/>
                </a:solidFill>
              </a:rPr>
              <a:t>Aggregátumok</a:t>
            </a:r>
            <a:endParaRPr lang="en-US" sz="1200" b="1" dirty="0" err="1">
              <a:solidFill>
                <a:srgbClr val="002060"/>
              </a:solidFill>
            </a:endParaRPr>
          </a:p>
        </p:txBody>
      </p:sp>
      <p:pic>
        <p:nvPicPr>
          <p:cNvPr id="116" name="Soil flocculation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3249.3824"/>
                </p14:media>
              </p:ext>
            </p:extLst>
          </p:nvPr>
        </p:nvPicPr>
        <p:blipFill rotWithShape="1">
          <a:blip r:embed="rId7">
            <a:lum contrast="40000"/>
          </a:blip>
          <a:srcRect l="17006" t="19074" r="19515" b="13684"/>
          <a:stretch/>
        </p:blipFill>
        <p:spPr>
          <a:xfrm>
            <a:off x="4294204" y="2812683"/>
            <a:ext cx="3841935" cy="2289165"/>
          </a:xfrm>
          <a:prstGeom prst="ellipse">
            <a:avLst/>
          </a:prstGeom>
          <a:ln w="6350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6973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637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708" y="141507"/>
            <a:ext cx="10515600" cy="1325563"/>
          </a:xfrm>
        </p:spPr>
        <p:txBody>
          <a:bodyPr/>
          <a:lstStyle/>
          <a:p>
            <a:r>
              <a:rPr lang="hu-HU" dirty="0" smtClean="0"/>
              <a:t>Talajjavító mésztermékek I. = karbonátok</a:t>
            </a:r>
            <a:endParaRPr lang="fr-BE" dirty="0"/>
          </a:p>
        </p:txBody>
      </p:sp>
      <p:sp>
        <p:nvSpPr>
          <p:cNvPr id="50" name="Szöveg helye 6"/>
          <p:cNvSpPr txBox="1">
            <a:spLocks/>
          </p:cNvSpPr>
          <p:nvPr/>
        </p:nvSpPr>
        <p:spPr>
          <a:xfrm>
            <a:off x="370390" y="1214414"/>
            <a:ext cx="9830066" cy="52326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ebdings" pitchFamily="18" charset="2"/>
              <a:buNone/>
              <a:defRPr lang="en-US" sz="2000" kern="1200" dirty="0" smtClean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+mn-cs"/>
              </a:defRPr>
            </a:lvl1pPr>
            <a:lvl2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ebdings" pitchFamily="18" charset="2"/>
              <a:buChar char="4"/>
              <a:defRPr lang="en-US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2pPr>
            <a:lvl3pPr marL="444500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SzPct val="100000"/>
              <a:buFont typeface="Webdings" pitchFamily="18" charset="2"/>
              <a:buChar char="4"/>
              <a:defRPr lang="en-US" sz="16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3pPr>
            <a:lvl4pPr marL="719138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ebdings" pitchFamily="18" charset="2"/>
              <a:buChar char="4"/>
              <a:defRPr lang="en-US" sz="14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4pPr>
            <a:lvl5pPr marL="987425" indent="-1952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Font typeface="Webdings" pitchFamily="18" charset="2"/>
              <a:buChar char="4"/>
              <a:defRPr lang="fr-BE" sz="1400" kern="1200" dirty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Mészkő-, dolomit őrlemények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hu-HU" sz="2000" dirty="0"/>
              <a:t>Szemcseméret vs. oldódás </a:t>
            </a:r>
            <a:r>
              <a:rPr lang="hu-HU" sz="2000" dirty="0" smtClean="0"/>
              <a:t>dinamika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hu-HU" sz="2000" dirty="0" smtClean="0"/>
              <a:t>Kijuttatás</a:t>
            </a:r>
            <a:endParaRPr lang="hu-HU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hu-HU" sz="2000" dirty="0"/>
              <a:t>Dolomitoknál magnézium túlzott feltöltése!</a:t>
            </a:r>
          </a:p>
          <a:p>
            <a:endParaRPr lang="hu-HU" sz="2400" dirty="0"/>
          </a:p>
        </p:txBody>
      </p:sp>
      <p:pic>
        <p:nvPicPr>
          <p:cNvPr id="4098" name="Picture 2" descr="Výsledok vyhľadávania obrázkov pre dopyt limestone f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8614" y="1268761"/>
            <a:ext cx="2181883" cy="14236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8289" y="2780928"/>
            <a:ext cx="1732765" cy="10777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7708" y="4779651"/>
            <a:ext cx="3345577" cy="2078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rtalom helye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4173626009"/>
              </p:ext>
            </p:extLst>
          </p:nvPr>
        </p:nvGraphicFramePr>
        <p:xfrm>
          <a:off x="489866" y="3584862"/>
          <a:ext cx="7298402" cy="238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201">
                  <a:extLst>
                    <a:ext uri="{9D8B030D-6E8A-4147-A177-3AD203B41FA5}">
                      <a16:colId xmlns:a16="http://schemas.microsoft.com/office/drawing/2014/main" val="2451413809"/>
                    </a:ext>
                  </a:extLst>
                </a:gridCol>
                <a:gridCol w="3649201">
                  <a:extLst>
                    <a:ext uri="{9D8B030D-6E8A-4147-A177-3AD203B41FA5}">
                      <a16:colId xmlns:a16="http://schemas.microsoft.com/office/drawing/2014/main" val="3428038581"/>
                    </a:ext>
                  </a:extLst>
                </a:gridCol>
              </a:tblGrid>
              <a:tr h="398263">
                <a:tc>
                  <a:txBody>
                    <a:bodyPr/>
                    <a:lstStyle/>
                    <a:p>
                      <a:r>
                        <a:rPr lang="hu-HU" dirty="0" smtClean="0"/>
                        <a:t>Előnyök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Hátrányok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077941"/>
                  </a:ext>
                </a:extLst>
              </a:tr>
              <a:tr h="398263">
                <a:tc>
                  <a:txBody>
                    <a:bodyPr/>
                    <a:lstStyle/>
                    <a:p>
                      <a:r>
                        <a:rPr lang="hu-HU" dirty="0" smtClean="0"/>
                        <a:t>Alacsony</a:t>
                      </a:r>
                      <a:r>
                        <a:rPr lang="hu-HU" baseline="0" dirty="0" smtClean="0"/>
                        <a:t> Ft/t ár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Nagy</a:t>
                      </a:r>
                      <a:r>
                        <a:rPr lang="hu-HU" baseline="0" dirty="0" smtClean="0"/>
                        <a:t> anyagmennyiség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56137"/>
                  </a:ext>
                </a:extLst>
              </a:tr>
              <a:tr h="398263">
                <a:tc>
                  <a:txBody>
                    <a:bodyPr/>
                    <a:lstStyle/>
                    <a:p>
                      <a:r>
                        <a:rPr lang="hu-HU" dirty="0" smtClean="0"/>
                        <a:t>tartamhatás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Jelentős veszteség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341196"/>
                  </a:ext>
                </a:extLst>
              </a:tr>
              <a:tr h="39826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Talajtaposás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933414"/>
                  </a:ext>
                </a:extLst>
              </a:tr>
              <a:tr h="39826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Szemcseméret</a:t>
                      </a:r>
                      <a:r>
                        <a:rPr lang="hu-HU" baseline="0" dirty="0" smtClean="0"/>
                        <a:t> függő oldódás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241504"/>
                  </a:ext>
                </a:extLst>
              </a:tr>
              <a:tr h="39826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Erős csiszoló hatás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49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45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708" y="141507"/>
            <a:ext cx="10515600" cy="1325563"/>
          </a:xfrm>
        </p:spPr>
        <p:txBody>
          <a:bodyPr/>
          <a:lstStyle/>
          <a:p>
            <a:r>
              <a:rPr lang="hu-HU" dirty="0" smtClean="0"/>
              <a:t>Talajjavító mésztermékek I. = karbonátok</a:t>
            </a:r>
            <a:endParaRPr lang="fr-BE" dirty="0"/>
          </a:p>
        </p:txBody>
      </p:sp>
      <p:sp>
        <p:nvSpPr>
          <p:cNvPr id="50" name="Szöveg helye 6"/>
          <p:cNvSpPr txBox="1">
            <a:spLocks/>
          </p:cNvSpPr>
          <p:nvPr/>
        </p:nvSpPr>
        <p:spPr>
          <a:xfrm>
            <a:off x="370390" y="1214414"/>
            <a:ext cx="9830066" cy="52326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ebdings" pitchFamily="18" charset="2"/>
              <a:buNone/>
              <a:defRPr lang="en-US" sz="2000" kern="1200" dirty="0" smtClean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+mn-cs"/>
              </a:defRPr>
            </a:lvl1pPr>
            <a:lvl2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ebdings" pitchFamily="18" charset="2"/>
              <a:buChar char="4"/>
              <a:defRPr lang="en-US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2pPr>
            <a:lvl3pPr marL="444500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SzPct val="100000"/>
              <a:buFont typeface="Webdings" pitchFamily="18" charset="2"/>
              <a:buChar char="4"/>
              <a:defRPr lang="en-US" sz="16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3pPr>
            <a:lvl4pPr marL="719138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ebdings" pitchFamily="18" charset="2"/>
              <a:buChar char="4"/>
              <a:defRPr lang="en-US" sz="14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4pPr>
            <a:lvl5pPr marL="987425" indent="-1952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Font typeface="Webdings" pitchFamily="18" charset="2"/>
              <a:buChar char="4"/>
              <a:defRPr lang="fr-BE" sz="1400" kern="1200" dirty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Mészkő granulátumok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hu-HU" sz="2000" dirty="0" smtClean="0"/>
              <a:t>Granulátumok esetében gondoljuk át a következőket:</a:t>
            </a:r>
          </a:p>
          <a:p>
            <a:pPr marL="787400" lvl="2" indent="-342900">
              <a:buFont typeface="+mj-lt"/>
              <a:buAutoNum type="arabicPeriod"/>
            </a:pPr>
            <a:r>
              <a:rPr lang="hu-HU" sz="1800" i="1" dirty="0" smtClean="0"/>
              <a:t>Mennyi a talajvizsgálati eredmény alapján kiszámított mészdózis</a:t>
            </a:r>
          </a:p>
          <a:p>
            <a:pPr marL="787400" lvl="2" indent="-342900">
              <a:buFont typeface="+mj-lt"/>
              <a:buAutoNum type="arabicPeriod"/>
            </a:pPr>
            <a:r>
              <a:rPr lang="hu-HU" sz="1800" i="1" dirty="0" smtClean="0"/>
              <a:t>Ehhez mérten mennyi a termék gyártójának ajánlott dózisa</a:t>
            </a:r>
          </a:p>
          <a:p>
            <a:pPr marL="787400" lvl="2" indent="-342900">
              <a:buFont typeface="+mj-lt"/>
              <a:buAutoNum type="arabicPeriod"/>
            </a:pPr>
            <a:r>
              <a:rPr lang="hu-HU" sz="1800" i="1" dirty="0" smtClean="0"/>
              <a:t>Mennyi a termék tonnánkénti ára</a:t>
            </a:r>
          </a:p>
          <a:p>
            <a:pPr marL="609600" lvl="1" indent="-342900"/>
            <a:r>
              <a:rPr lang="hu-HU" sz="2000" dirty="0" smtClean="0"/>
              <a:t>Döntsük el, mi a cél /mit várhatunk</a:t>
            </a:r>
            <a:endParaRPr lang="hu-HU" sz="2000" dirty="0" smtClean="0"/>
          </a:p>
          <a:p>
            <a:pPr marL="787400" lvl="2" indent="-342900"/>
            <a:r>
              <a:rPr lang="hu-HU" sz="1800" dirty="0" smtClean="0"/>
              <a:t>Kalcium pótlás /meszezés </a:t>
            </a:r>
            <a:r>
              <a:rPr lang="hu-HU" sz="1800" dirty="0" smtClean="0"/>
              <a:t>céljának meghatározása!</a:t>
            </a:r>
          </a:p>
          <a:p>
            <a:pPr marL="1062038" lvl="3" indent="-342900"/>
            <a:r>
              <a:rPr lang="hu-HU" sz="1800" dirty="0" err="1" smtClean="0"/>
              <a:t>Melioratív</a:t>
            </a:r>
            <a:r>
              <a:rPr lang="hu-HU" sz="1800" dirty="0" smtClean="0"/>
              <a:t> /fenntartó</a:t>
            </a:r>
          </a:p>
          <a:p>
            <a:pPr marL="1062038" lvl="3" indent="-342900"/>
            <a:r>
              <a:rPr lang="hu-HU" sz="1800" dirty="0" smtClean="0"/>
              <a:t>Növénytáplálás</a:t>
            </a:r>
          </a:p>
          <a:p>
            <a:endParaRPr lang="hu-HU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5495" y="1673643"/>
            <a:ext cx="2402582" cy="14944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7708" y="4779651"/>
            <a:ext cx="3345577" cy="2078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artalom helye 2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endParaRPr lang="hu-HU"/>
          </a:p>
        </p:txBody>
      </p:sp>
      <p:graphicFrame>
        <p:nvGraphicFramePr>
          <p:cNvPr id="9" name="Tartalom helye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380476533"/>
              </p:ext>
            </p:extLst>
          </p:nvPr>
        </p:nvGraphicFramePr>
        <p:xfrm>
          <a:off x="1043067" y="4779651"/>
          <a:ext cx="66308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400">
                  <a:extLst>
                    <a:ext uri="{9D8B030D-6E8A-4147-A177-3AD203B41FA5}">
                      <a16:colId xmlns:a16="http://schemas.microsoft.com/office/drawing/2014/main" val="2451413809"/>
                    </a:ext>
                  </a:extLst>
                </a:gridCol>
                <a:gridCol w="3315400">
                  <a:extLst>
                    <a:ext uri="{9D8B030D-6E8A-4147-A177-3AD203B41FA5}">
                      <a16:colId xmlns:a16="http://schemas.microsoft.com/office/drawing/2014/main" val="3428038581"/>
                    </a:ext>
                  </a:extLst>
                </a:gridCol>
              </a:tblGrid>
              <a:tr h="324408">
                <a:tc>
                  <a:txBody>
                    <a:bodyPr/>
                    <a:lstStyle/>
                    <a:p>
                      <a:r>
                        <a:rPr lang="hu-HU" dirty="0" smtClean="0"/>
                        <a:t>Előnyök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Hátrányok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077941"/>
                  </a:ext>
                </a:extLst>
              </a:tr>
              <a:tr h="324408">
                <a:tc>
                  <a:txBody>
                    <a:bodyPr/>
                    <a:lstStyle/>
                    <a:p>
                      <a:r>
                        <a:rPr lang="hu-HU" dirty="0" smtClean="0"/>
                        <a:t>Kiváló </a:t>
                      </a:r>
                      <a:r>
                        <a:rPr lang="hu-HU" dirty="0" err="1" smtClean="0"/>
                        <a:t>szórhatóság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Az indokolt dózis valódi költsége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56137"/>
                  </a:ext>
                </a:extLst>
              </a:tr>
              <a:tr h="324408">
                <a:tc>
                  <a:txBody>
                    <a:bodyPr/>
                    <a:lstStyle/>
                    <a:p>
                      <a:r>
                        <a:rPr lang="hu-HU" dirty="0" smtClean="0"/>
                        <a:t>Egyszerű</a:t>
                      </a:r>
                      <a:r>
                        <a:rPr lang="hu-HU" baseline="0" dirty="0" smtClean="0"/>
                        <a:t> kezelhetőség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Alacsonyabb</a:t>
                      </a:r>
                      <a:r>
                        <a:rPr lang="hu-HU" baseline="0" dirty="0" smtClean="0"/>
                        <a:t> k</a:t>
                      </a:r>
                      <a:r>
                        <a:rPr lang="hu-HU" dirty="0" smtClean="0"/>
                        <a:t>alcium</a:t>
                      </a:r>
                      <a:r>
                        <a:rPr lang="hu-HU" baseline="0" dirty="0" smtClean="0"/>
                        <a:t> tartalom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341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31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zöveg helye 6"/>
          <p:cNvSpPr txBox="1">
            <a:spLocks/>
          </p:cNvSpPr>
          <p:nvPr/>
        </p:nvSpPr>
        <p:spPr>
          <a:xfrm>
            <a:off x="1559496" y="1168114"/>
            <a:ext cx="8640960" cy="492518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ebdings" pitchFamily="18" charset="2"/>
              <a:buNone/>
              <a:defRPr lang="en-US" sz="2000" kern="1200" dirty="0" smtClean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+mn-cs"/>
              </a:defRPr>
            </a:lvl1pPr>
            <a:lvl2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ebdings" pitchFamily="18" charset="2"/>
              <a:buChar char="4"/>
              <a:defRPr lang="en-US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2pPr>
            <a:lvl3pPr marL="444500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5"/>
              </a:buClr>
              <a:buSzPct val="100000"/>
              <a:buFont typeface="Webdings" pitchFamily="18" charset="2"/>
              <a:buChar char="4"/>
              <a:defRPr lang="en-US" sz="16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3pPr>
            <a:lvl4pPr marL="719138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ebdings" pitchFamily="18" charset="2"/>
              <a:buChar char="4"/>
              <a:defRPr lang="en-US" sz="1400" kern="1200" dirty="0" smtClean="0">
                <a:solidFill>
                  <a:schemeClr val="accent4"/>
                </a:solidFill>
                <a:latin typeface="DIN Offc Medium" pitchFamily="34" charset="0"/>
                <a:ea typeface="+mn-ea"/>
                <a:cs typeface="Arial" charset="0"/>
              </a:defRPr>
            </a:lvl4pPr>
            <a:lvl5pPr marL="987425" indent="-1952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Font typeface="Webdings" pitchFamily="18" charset="2"/>
              <a:buChar char="4"/>
              <a:defRPr lang="fr-BE" sz="1400" kern="1200" dirty="0">
                <a:solidFill>
                  <a:schemeClr val="accent3">
                    <a:lumMod val="75000"/>
                  </a:schemeClr>
                </a:solidFill>
                <a:latin typeface="DIN Offc Medium" pitchFamily="34" charset="0"/>
                <a:ea typeface="+mn-ea"/>
                <a:cs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Tahoma" pitchFamily="34" charset="0"/>
              <a:buChar char="­"/>
              <a:defRPr sz="1600">
                <a:solidFill>
                  <a:srgbClr val="010000"/>
                </a:solidFill>
                <a:latin typeface="+mj-lt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hu-H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K</a:t>
            </a:r>
            <a:r>
              <a:rPr lang="hu-H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alcium-oxid</a:t>
            </a:r>
            <a:r>
              <a:rPr lang="hu-HU" sz="2400" dirty="0"/>
              <a:t> /</a:t>
            </a:r>
            <a:r>
              <a:rPr lang="hu-HU" sz="2400" dirty="0" err="1"/>
              <a:t>kalcium-magnézium-oxid</a:t>
            </a:r>
            <a:endParaRPr lang="hu-HU" sz="2400" dirty="0"/>
          </a:p>
          <a:p>
            <a:pPr marL="787400" lvl="2" indent="-342900">
              <a:buFont typeface="Arial" panose="020B0604020202020204" pitchFamily="34" charset="0"/>
              <a:buChar char="•"/>
            </a:pPr>
            <a:r>
              <a:rPr lang="hu-HU" sz="1800" b="1" dirty="0"/>
              <a:t>Aktív kalcium</a:t>
            </a:r>
          </a:p>
          <a:p>
            <a:pPr marL="787400" lvl="2" indent="-342900">
              <a:buFont typeface="Arial" panose="020B0604020202020204" pitchFamily="34" charset="0"/>
              <a:buChar char="•"/>
            </a:pPr>
            <a:r>
              <a:rPr lang="hu-HU" sz="1800" dirty="0"/>
              <a:t>100% gyors oldódás</a:t>
            </a:r>
          </a:p>
          <a:p>
            <a:pPr marL="787400" lvl="2" indent="-342900">
              <a:buFont typeface="Arial" panose="020B0604020202020204" pitchFamily="34" charset="0"/>
              <a:buChar char="•"/>
            </a:pPr>
            <a:r>
              <a:rPr lang="hu-HU" sz="1800" dirty="0"/>
              <a:t>Szemcseméret nem befolyásolja</a:t>
            </a:r>
          </a:p>
          <a:p>
            <a:endParaRPr lang="hu-HU" sz="2400" dirty="0"/>
          </a:p>
        </p:txBody>
      </p:sp>
      <p:pic>
        <p:nvPicPr>
          <p:cNvPr id="4101" name="Picture 5" descr="Výsledok vyhľadávania obrázkov pre dopyt agro lim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600" y="3212977"/>
            <a:ext cx="2592288" cy="250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053200" y="332656"/>
            <a:ext cx="8085600" cy="4572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Talajjavító mésztermékek II. = oxidok</a:t>
            </a:r>
            <a:endParaRPr lang="fr-B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056" y="3181554"/>
            <a:ext cx="3889574" cy="2416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artalom helye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958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Miben más a kalcium-oxidos meszezés?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sz="quarter" idx="11"/>
          </p:nvPr>
        </p:nvSpPr>
        <p:spPr>
          <a:xfrm>
            <a:off x="1296365" y="951276"/>
            <a:ext cx="10463513" cy="4812916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2400" dirty="0"/>
              <a:t>100%-os és gyors oldódás vízben</a:t>
            </a:r>
          </a:p>
          <a:p>
            <a:pPr marL="609600" lvl="1" indent="-342900">
              <a:buFont typeface="Wingdings" panose="05000000000000000000" pitchFamily="2" charset="2"/>
              <a:buChar char="Ø"/>
            </a:pPr>
            <a:r>
              <a:rPr lang="hu-HU" sz="2000" dirty="0" smtClean="0"/>
              <a:t>A </a:t>
            </a:r>
            <a:r>
              <a:rPr lang="hu-HU" sz="2000" i="1" dirty="0" smtClean="0"/>
              <a:t>kalcium-oxid</a:t>
            </a:r>
            <a:r>
              <a:rPr lang="hu-HU" sz="2000" dirty="0" smtClean="0"/>
              <a:t> a </a:t>
            </a:r>
            <a:r>
              <a:rPr lang="hu-HU" sz="2000" b="1" i="1" dirty="0" smtClean="0"/>
              <a:t>talajnedvességgel</a:t>
            </a:r>
            <a:r>
              <a:rPr lang="hu-HU" sz="2000" dirty="0" smtClean="0"/>
              <a:t> lép közvetlenül reakcióba</a:t>
            </a:r>
          </a:p>
          <a:p>
            <a:pPr marL="609600" lvl="1" indent="-342900">
              <a:buFont typeface="Wingdings" panose="05000000000000000000" pitchFamily="2" charset="2"/>
              <a:buChar char="Ø"/>
            </a:pPr>
            <a:r>
              <a:rPr lang="hu-HU" sz="2000" dirty="0" smtClean="0"/>
              <a:t>A karbonátok a talaj savaival lépnek reakcióba</a:t>
            </a:r>
          </a:p>
          <a:p>
            <a:pPr marL="787400" lvl="2" indent="-342900">
              <a:buFont typeface="Wingdings" panose="05000000000000000000" pitchFamily="2" charset="2"/>
              <a:buChar char="Ø"/>
            </a:pPr>
            <a:r>
              <a:rPr lang="hu-HU" dirty="0" smtClean="0"/>
              <a:t>A pH emelkedésével oldódásuk egyre kérdésesebb</a:t>
            </a:r>
          </a:p>
          <a:p>
            <a:pPr marL="787400" lvl="2" indent="-342900">
              <a:buFont typeface="Wingdings" panose="05000000000000000000" pitchFamily="2" charset="2"/>
              <a:buChar char="Ø"/>
            </a:pPr>
            <a:r>
              <a:rPr lang="hu-HU" dirty="0" smtClean="0"/>
              <a:t>Vízoldhatóságuk szemcseméret függő és nehézkes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2400" dirty="0"/>
              <a:t>Szemcseméret nem befolyásolja</a:t>
            </a:r>
          </a:p>
          <a:p>
            <a:pPr marL="609600" lvl="1" indent="-342900">
              <a:buFont typeface="Wingdings" panose="05000000000000000000" pitchFamily="2" charset="2"/>
              <a:buChar char="Ø"/>
            </a:pPr>
            <a:r>
              <a:rPr lang="hu-HU" sz="2000" dirty="0" smtClean="0"/>
              <a:t>Röpítő tárcsa frakció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2400" dirty="0" smtClean="0"/>
              <a:t>Időben rugalmasan beilleszthető</a:t>
            </a:r>
          </a:p>
          <a:p>
            <a:pPr marL="609600" lvl="1" indent="-342900">
              <a:buFont typeface="Wingdings" panose="05000000000000000000" pitchFamily="2" charset="2"/>
              <a:buChar char="Ø"/>
            </a:pPr>
            <a:r>
              <a:rPr lang="hu-HU" sz="2000" dirty="0" smtClean="0"/>
              <a:t>Egyedül vetéskor és összezárt állományban nem ajánlott</a:t>
            </a:r>
          </a:p>
          <a:p>
            <a:endParaRPr lang="en-US" sz="2400" dirty="0"/>
          </a:p>
        </p:txBody>
      </p:sp>
      <p:graphicFrame>
        <p:nvGraphicFramePr>
          <p:cNvPr id="5" name="Tartalom hely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521981"/>
              </p:ext>
            </p:extLst>
          </p:nvPr>
        </p:nvGraphicFramePr>
        <p:xfrm>
          <a:off x="2125819" y="4290599"/>
          <a:ext cx="7562192" cy="2507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9663">
                  <a:extLst>
                    <a:ext uri="{9D8B030D-6E8A-4147-A177-3AD203B41FA5}">
                      <a16:colId xmlns:a16="http://schemas.microsoft.com/office/drawing/2014/main" val="2451413809"/>
                    </a:ext>
                  </a:extLst>
                </a:gridCol>
                <a:gridCol w="3862529">
                  <a:extLst>
                    <a:ext uri="{9D8B030D-6E8A-4147-A177-3AD203B41FA5}">
                      <a16:colId xmlns:a16="http://schemas.microsoft.com/office/drawing/2014/main" val="3428038581"/>
                    </a:ext>
                  </a:extLst>
                </a:gridCol>
              </a:tblGrid>
              <a:tr h="324890">
                <a:tc>
                  <a:txBody>
                    <a:bodyPr/>
                    <a:lstStyle/>
                    <a:p>
                      <a:r>
                        <a:rPr lang="hu-HU" dirty="0" smtClean="0"/>
                        <a:t>Előnyök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Hátrányok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077941"/>
                  </a:ext>
                </a:extLst>
              </a:tr>
              <a:tr h="522156">
                <a:tc>
                  <a:txBody>
                    <a:bodyPr/>
                    <a:lstStyle/>
                    <a:p>
                      <a:r>
                        <a:rPr lang="hu-HU" dirty="0" smtClean="0"/>
                        <a:t>Legmagasabb kalcium koncentráció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Higroszkóposság (víztől védeni kell)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56137"/>
                  </a:ext>
                </a:extLst>
              </a:tr>
              <a:tr h="522156">
                <a:tc>
                  <a:txBody>
                    <a:bodyPr/>
                    <a:lstStyle/>
                    <a:p>
                      <a:r>
                        <a:rPr lang="hu-HU" dirty="0" smtClean="0"/>
                        <a:t>Jó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szórhatóság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Granulátumhoz mérten porosabb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341196"/>
                  </a:ext>
                </a:extLst>
              </a:tr>
              <a:tr h="324890">
                <a:tc>
                  <a:txBody>
                    <a:bodyPr/>
                    <a:lstStyle/>
                    <a:p>
                      <a:r>
                        <a:rPr lang="hu-HU" dirty="0" smtClean="0"/>
                        <a:t>Gyors</a:t>
                      </a:r>
                      <a:r>
                        <a:rPr lang="hu-HU" baseline="0" dirty="0" smtClean="0"/>
                        <a:t> és teljes oldódás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933414"/>
                  </a:ext>
                </a:extLst>
              </a:tr>
              <a:tr h="324890">
                <a:tc>
                  <a:txBody>
                    <a:bodyPr/>
                    <a:lstStyle/>
                    <a:p>
                      <a:r>
                        <a:rPr lang="hu-HU" dirty="0" smtClean="0"/>
                        <a:t>Rugalmas kijuttatási idő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241504"/>
                  </a:ext>
                </a:extLst>
              </a:tr>
              <a:tr h="3248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Szemcseméret</a:t>
                      </a:r>
                      <a:r>
                        <a:rPr lang="hu-HU" baseline="0" dirty="0" smtClean="0"/>
                        <a:t> független oldódás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49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88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oup - Flash December 2012 Rec">
  <a:themeElements>
    <a:clrScheme name="Carmeuse 2013">
      <a:dk1>
        <a:srgbClr val="005191"/>
      </a:dk1>
      <a:lt1>
        <a:sysClr val="window" lastClr="FFFFFF"/>
      </a:lt1>
      <a:dk2>
        <a:srgbClr val="005191"/>
      </a:dk2>
      <a:lt2>
        <a:srgbClr val="EEECE1"/>
      </a:lt2>
      <a:accent1>
        <a:srgbClr val="005191"/>
      </a:accent1>
      <a:accent2>
        <a:srgbClr val="EE7F08"/>
      </a:accent2>
      <a:accent3>
        <a:srgbClr val="8E908F"/>
      </a:accent3>
      <a:accent4>
        <a:srgbClr val="0088CE"/>
      </a:accent4>
      <a:accent5>
        <a:srgbClr val="BABE00"/>
      </a:accent5>
      <a:accent6>
        <a:srgbClr val="4BACC6"/>
      </a:accent6>
      <a:hlink>
        <a:srgbClr val="FFFFFF"/>
      </a:hlink>
      <a:folHlink>
        <a:srgbClr val="005191"/>
      </a:folHlink>
    </a:clrScheme>
    <a:fontScheme name="CARMEUS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armeuse Presentation templat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meuse Presentation template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meuse Presentation template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meuse Presentation template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rmeuse Presentation template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meuse Presentation template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meuse Presentation template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rmeuse Presentation template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401</Words>
  <Application>Microsoft Office PowerPoint</Application>
  <PresentationFormat>Szélesvásznú</PresentationFormat>
  <Paragraphs>129</Paragraphs>
  <Slides>12</Slides>
  <Notes>1</Notes>
  <HiddenSlides>0</HiddenSlides>
  <MMClips>1</MMClips>
  <ScaleCrop>false</ScaleCrop>
  <HeadingPairs>
    <vt:vector size="6" baseType="variant">
      <vt:variant>
        <vt:lpstr>Használt betűtípusok</vt:lpstr>
      </vt:variant>
      <vt:variant>
        <vt:i4>10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12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DIN Offc</vt:lpstr>
      <vt:lpstr>DIN Offc Medium</vt:lpstr>
      <vt:lpstr>Frutiger CE 45 Light</vt:lpstr>
      <vt:lpstr>Tahoma</vt:lpstr>
      <vt:lpstr>Webdings</vt:lpstr>
      <vt:lpstr>Wingdings</vt:lpstr>
      <vt:lpstr>Office-téma</vt:lpstr>
      <vt:lpstr>Group - Flash December 2012 Rec</vt:lpstr>
      <vt:lpstr>A megfelelő hatóanyag választás jelentősége a talaj kémhatás   optimalizálásában </vt:lpstr>
      <vt:lpstr>Mésztermék típusok („kis mészipari akadémia”)</vt:lpstr>
      <vt:lpstr>Hogyan működik a meszezés a talajban?</vt:lpstr>
      <vt:lpstr>Hogyan működik a meszezés a talajban?</vt:lpstr>
      <vt:lpstr>PowerPoint-bemutató</vt:lpstr>
      <vt:lpstr>Talajjavító mésztermékek I. = karbonátok</vt:lpstr>
      <vt:lpstr>Talajjavító mésztermékek I. = karbonátok</vt:lpstr>
      <vt:lpstr>Talajjavító mésztermékek II. = oxidok</vt:lpstr>
      <vt:lpstr>Miben más a kalcium-oxidos meszezés?</vt:lpstr>
      <vt:lpstr>Kijuttatás</vt:lpstr>
      <vt:lpstr>Jó gyakorlatok a hatékony meszezéshez</vt:lpstr>
      <vt:lpstr>TALAJVIZSGÁLAT!!!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megfelelő hatóanyag választás jelentősége a talaj kémhatás   optimalizálásában</dc:title>
  <dc:creator>Wágner József</dc:creator>
  <cp:lastModifiedBy>Wágner József</cp:lastModifiedBy>
  <cp:revision>13</cp:revision>
  <dcterms:created xsi:type="dcterms:W3CDTF">2019-02-18T17:38:49Z</dcterms:created>
  <dcterms:modified xsi:type="dcterms:W3CDTF">2019-02-26T07:42:04Z</dcterms:modified>
</cp:coreProperties>
</file>