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7" r:id="rId2"/>
    <p:sldId id="256" r:id="rId3"/>
    <p:sldId id="265" r:id="rId4"/>
    <p:sldId id="283" r:id="rId5"/>
    <p:sldId id="284" r:id="rId6"/>
    <p:sldId id="285" r:id="rId7"/>
    <p:sldId id="259" r:id="rId8"/>
    <p:sldId id="260" r:id="rId9"/>
    <p:sldId id="282" r:id="rId10"/>
    <p:sldId id="286" r:id="rId11"/>
    <p:sldId id="278" r:id="rId12"/>
    <p:sldId id="274" r:id="rId13"/>
    <p:sldId id="277" r:id="rId14"/>
    <p:sldId id="279" r:id="rId15"/>
    <p:sldId id="281" r:id="rId1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MES, Gábor (SGHUN)" initials="NG(" lastIdx="14" clrIdx="0">
    <p:extLst>
      <p:ext uri="{19B8F6BF-5375-455C-9EA6-DF929625EA0E}">
        <p15:presenceInfo xmlns:p15="http://schemas.microsoft.com/office/powerpoint/2012/main" userId="S-1-5-21-3521394032-2318956005-3649292529-12544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30" autoAdjust="0"/>
  </p:normalViewPr>
  <p:slideViewPr>
    <p:cSldViewPr snapToGrid="0" showGuides="1">
      <p:cViewPr varScale="1">
        <p:scale>
          <a:sx n="71" d="100"/>
          <a:sy n="71" d="100"/>
        </p:scale>
        <p:origin x="110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59CA4-417C-463B-9151-6D5284A377F4}" type="datetimeFigureOut">
              <a:rPr lang="hu-HU" smtClean="0"/>
              <a:t>2019.02.25.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B48C-A408-4E18-AECC-9E2DADFB9DE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3710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194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Feladat: túlzott műtrágyahasználat miatt a termőföldek </a:t>
            </a:r>
            <a:r>
              <a:rPr lang="hu-HU" smtClean="0"/>
              <a:t>savanyodásának megállítása, </a:t>
            </a:r>
            <a:r>
              <a:rPr lang="hu-HU" dirty="0" smtClean="0"/>
              <a:t>fenntartható növénytermesztés</a:t>
            </a:r>
            <a:r>
              <a:rPr lang="hu-HU" baseline="0" dirty="0" smtClean="0"/>
              <a:t> miatt, szélsőséges időjárás – aszályok</a:t>
            </a:r>
          </a:p>
          <a:p>
            <a:r>
              <a:rPr lang="hu-HU" baseline="0" dirty="0" smtClean="0"/>
              <a:t>Megoldás: Ásványi anyagok pH értéke és ioncserélő képessége révén alkalmasak erre a feladatra; nagy mennyiségben tartalmaznak mikro és makro tápelemeket,  a növények számára felvehető formában; morzsalékos talajszerkezetet biztosítanak; természetes anyagok!!; termelékenység fenntartható vagy növelhető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649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lápi (vagy tavi) mész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főként a savanyú talajok javítására, illetve mésztrágyázásra használhatók. </a:t>
            </a:r>
          </a:p>
          <a:p>
            <a:r>
              <a:rPr lang="hu-H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Talajjavító mészkő, mészkőpor és kréta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mészkő keményebb vagy puhább változataiból készült őrlemények mésztrágyázásra és talajjavításra egyaránt felhasználhatók. A mészkőport általában a szokottnál nagyobb adagú, közepesen érett istállótrágya alászántása után kell kiszórni, hogy kedvezőbb legyen az oldódása. </a:t>
            </a:r>
          </a:p>
          <a:p>
            <a:r>
              <a:rPr lang="hu-H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dolomit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őrleménye olyan területeken használható (erdőtalaj, homoktalaj), ahol a talaj nem csak a mészhiány, hanem a magnéziumhiány miatt is javításra szorul.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9610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Tőzeg: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Kis szervesanyag-tartalmú talajokban (futóhomok talajok, humuszos homoktalajok) a szerves anyag növelésére alkalmas. </a:t>
            </a:r>
          </a:p>
          <a:p>
            <a:r>
              <a:rPr lang="hu-H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lápföld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tőzeg kiszáradása, fokozatos lebomlása, ásványi anyagokkal való feldúsulása, víz és szél által ráhordott anyagok (iszap, por stb.) belekeveredésével képződött. Főként talajjavításra használható. </a:t>
            </a:r>
          </a:p>
          <a:p>
            <a:r>
              <a:rPr lang="hu-H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Alginit</a:t>
            </a:r>
            <a:r>
              <a:rPr lang="hu-H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Jelentős a mangán-, réz-, cink-, vas-, bór-, molibdén-tartalma. Használható a kezdeti tápanyag biztosítása céljából, ún. starterként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vagy vízháztartás javítás céljából. </a:t>
            </a:r>
          </a:p>
          <a:p>
            <a:r>
              <a:rPr lang="hu-H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Lignitpor: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Szikesek és meszes homoktalajok javítására alkalmas. A hamualkotórészek között található szulfát és kalcium adja a talajjavító hatását. Kalciumvegyületekkel gipszet képez, ezért gipsz pótlására is felhasználható.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6433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Bentonit, kaolin, </a:t>
            </a:r>
            <a:r>
              <a:rPr lang="hu-H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illit</a:t>
            </a:r>
            <a:r>
              <a:rPr lang="hu-H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agyagok nagy vízkapacitásúak és vízmegkötő képességűek. A hazai előállítású kőzetőrlemény kedvező tulajdonsága, hogy megköti és le is adja a növényeknek a tápanyagok különböző ionjait. Jelentősen csökkenti a tápanyag-kimosódást, különösen a könnyű, homok szövetű talajokban. </a:t>
            </a:r>
          </a:p>
          <a:p>
            <a:r>
              <a:rPr lang="hu-HU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Zeolit</a:t>
            </a:r>
            <a:r>
              <a:rPr lang="hu-H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zeolitos</a:t>
            </a:r>
            <a:r>
              <a:rPr lang="hu-H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riolittufa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zeolitok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őrleménye igen jelentős nyomelem- és ritkaelem-tartalmú kőportrágya. Ioncserélő képessége alapján alkalmas a talaj kémhatásának stabilizálására.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Savanyú és szikes talajok, homoktalajok, ioncserélő képességét, nyomelemellátását javítja.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7750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Perlit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Főként az üveg alatti, kertészeti termesztési tőzegek jól bevált adalék-,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keverőanyaga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hu-H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Gipsz, </a:t>
            </a:r>
            <a:r>
              <a:rPr lang="hu-HU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anhidrit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hazai gyakorlatban főként a gipsz–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anhidrit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alapanyagú, őrölt, porszerű javítóanyagot használták szikes talajok javítására, amely semlegesíti a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lúgosságot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és javítja a talaj fizikai tulajdonságait.</a:t>
            </a:r>
          </a:p>
          <a:p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1353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 alábbi dián Magyarország releváns ásványi anyagainak előfordulása látható, amelyek a mezőgazdaság területén alkalmazhatóak talajjavítás, hozamfokozás és tápanyag utánpótlás céljából.</a:t>
            </a:r>
            <a:r>
              <a:rPr lang="hu-H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Jellemzően az 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Északi-középhegységben és Dunántúli lelőhelyek ismertek.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3167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Annyit szeretnék hozzáfűzni a diához, hogy mint látható, igen jelentős mennyiségű ásványi vagyon áll rendelkezésre</a:t>
            </a:r>
            <a:r>
              <a:rPr lang="hu-HU" baseline="0" dirty="0" smtClean="0"/>
              <a:t> ezekből a természetes anyagokból, így hosszú évtizedekig kielégíthetik az igényeket.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B48C-A408-4E18-AECC-9E2DADFB9DE3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2758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48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2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611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1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664" y="2038397"/>
            <a:ext cx="402336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76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79552" indent="0">
              <a:buNone/>
              <a:defRPr sz="2095" b="1"/>
            </a:lvl2pPr>
            <a:lvl3pPr marL="959106" indent="0">
              <a:buNone/>
              <a:defRPr sz="1905" b="1"/>
            </a:lvl3pPr>
            <a:lvl4pPr marL="1438658" indent="0">
              <a:buNone/>
              <a:defRPr sz="1714" b="1"/>
            </a:lvl4pPr>
            <a:lvl5pPr marL="1918215" indent="0">
              <a:buNone/>
              <a:defRPr sz="1714" b="1"/>
            </a:lvl5pPr>
            <a:lvl6pPr marL="2397764" indent="0">
              <a:buNone/>
              <a:defRPr sz="1714" b="1"/>
            </a:lvl6pPr>
            <a:lvl7pPr marL="2877319" indent="0">
              <a:buNone/>
              <a:defRPr sz="1714" b="1"/>
            </a:lvl7pPr>
            <a:lvl8pPr marL="3356873" indent="0">
              <a:buNone/>
              <a:defRPr sz="1714" b="1"/>
            </a:lvl8pPr>
            <a:lvl9pPr marL="3836425" indent="0">
              <a:buNone/>
              <a:defRPr sz="1714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54789" y="2038387"/>
            <a:ext cx="4019610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76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79552" indent="0">
              <a:buNone/>
              <a:defRPr sz="2095" b="1"/>
            </a:lvl2pPr>
            <a:lvl3pPr marL="959106" indent="0">
              <a:buNone/>
              <a:defRPr sz="1905" b="1"/>
            </a:lvl3pPr>
            <a:lvl4pPr marL="1438658" indent="0">
              <a:buNone/>
              <a:defRPr sz="1714" b="1"/>
            </a:lvl4pPr>
            <a:lvl5pPr marL="1918215" indent="0">
              <a:buNone/>
              <a:defRPr sz="1714" b="1"/>
            </a:lvl5pPr>
            <a:lvl6pPr marL="2397764" indent="0">
              <a:buNone/>
              <a:defRPr sz="1714" b="1"/>
            </a:lvl6pPr>
            <a:lvl7pPr marL="2877319" indent="0">
              <a:buNone/>
              <a:defRPr sz="1714" b="1"/>
            </a:lvl7pPr>
            <a:lvl8pPr marL="3356873" indent="0">
              <a:buNone/>
              <a:defRPr sz="1714" b="1"/>
            </a:lvl8pPr>
            <a:lvl9pPr marL="3836425" indent="0">
              <a:buNone/>
              <a:defRPr sz="1714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121664" y="2743199"/>
            <a:ext cx="4023360" cy="324612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7059168" y="2743200"/>
            <a:ext cx="4023360" cy="324612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59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1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1665" y="2039112"/>
            <a:ext cx="4876800" cy="39502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7" y="2039112"/>
            <a:ext cx="4876800" cy="39502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49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6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56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58988"/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958988"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58988"/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58988"/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958988"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6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58988"/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958988"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58988"/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58988"/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958988"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0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0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6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0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defTabSz="958988"/>
            <a:fld id="{0BD67A1F-C22A-4C9A-B2E7-6226985C775E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958988"/>
              <a:t>2019.02.25.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defTabSz="958988"/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defTabSz="958988"/>
            <a:fld id="{B492EFD4-1640-4B9E-9A24-1CD02E1B0691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958988"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39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804897" y="2345166"/>
            <a:ext cx="10598726" cy="1973787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hu-HU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haroni" pitchFamily="2" charset="-79"/>
              </a:rPr>
              <a:t/>
            </a:r>
            <a:br>
              <a:rPr lang="hu-HU" sz="31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haroni" pitchFamily="2" charset="-79"/>
              </a:rPr>
            </a:br>
            <a:r>
              <a:rPr lang="hu-H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Dr. Tamás András</a:t>
            </a:r>
            <a:br>
              <a:rPr lang="hu-H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hu-HU" sz="27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Colas Északkő </a:t>
            </a:r>
            <a:r>
              <a:rPr lang="hu-HU" sz="27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</a:t>
            </a:r>
            <a:r>
              <a:rPr lang="hu-HU" sz="27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ft.</a:t>
            </a:r>
            <a:br>
              <a:rPr lang="hu-HU" sz="27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hu-HU" sz="22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NAKadémia</a:t>
            </a:r>
            <a:r>
              <a:rPr lang="hu-HU" sz="2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2019.</a:t>
            </a:r>
            <a:endParaRPr lang="hu-HU" sz="2200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346" y="4867594"/>
            <a:ext cx="2071827" cy="891672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682405" y="968188"/>
            <a:ext cx="111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haroni" pitchFamily="2" charset="-79"/>
              </a:rPr>
              <a:t>TERMÉSZETES ÁSVÁNYI ANYAGOK SZEREPE A TALAJJAVÍTÁSBAN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41840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41280" cy="1450757"/>
          </a:xfrm>
        </p:spPr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TERMÉSZETES ÁSVÁNYI ANYAGOK FELHASZNÁLÁSI LEHETŐSÉGEI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44792"/>
          </a:xfrm>
        </p:spPr>
        <p:txBody>
          <a:bodyPr>
            <a:normAutofit/>
          </a:bodyPr>
          <a:lstStyle/>
          <a:p>
            <a:pPr algn="just"/>
            <a:r>
              <a:rPr lang="hu-H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Talajjavítás</a:t>
            </a:r>
          </a:p>
          <a:p>
            <a:pPr lvl="1" algn="just"/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Vízháztartás – nagy vízkapacitású anyagok</a:t>
            </a:r>
          </a:p>
          <a:p>
            <a:pPr lvl="1" algn="just"/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Kémhatás – kalcium tartalom és ioncserélő képessége révén</a:t>
            </a:r>
          </a:p>
          <a:p>
            <a:pPr lvl="1" algn="just"/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Talajszerkezet – porózus, morzsalékos szerkezetet biztosítanak</a:t>
            </a:r>
          </a:p>
          <a:p>
            <a:pPr marL="201168" lvl="1" indent="0" algn="just">
              <a:buNone/>
            </a:pPr>
            <a:r>
              <a:rPr lang="hu-H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Tápanyag utánpótlás és tápanyag kimosódás megakadályozása</a:t>
            </a:r>
          </a:p>
          <a:p>
            <a:pPr marL="201168" lvl="1" indent="0" algn="just">
              <a:buNone/>
            </a:pPr>
            <a:r>
              <a:rPr lang="hu-H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Szervestrágya kezelés</a:t>
            </a:r>
          </a:p>
          <a:p>
            <a:pPr lvl="1" algn="just"/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Különböző arányban keverve, alul és/vagy felülterítéssel (</a:t>
            </a:r>
            <a:r>
              <a:rPr lang="hu-HU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biogén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-gáz kötés)</a:t>
            </a:r>
          </a:p>
          <a:p>
            <a:pPr lvl="1" algn="just"/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Fokozza </a:t>
            </a:r>
            <a:r>
              <a:rPr lang="hu-H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trágya nitrogén 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értékét</a:t>
            </a:r>
          </a:p>
          <a:p>
            <a:pPr lvl="1" algn="just"/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Hígfázisok lekötése</a:t>
            </a:r>
          </a:p>
          <a:p>
            <a:pPr marL="201168" lvl="1" indent="0" algn="just">
              <a:buNone/>
            </a:pPr>
            <a:r>
              <a:rPr lang="hu-H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Szennyvíziszap kezelés</a:t>
            </a:r>
          </a:p>
          <a:p>
            <a:pPr marL="201168" lvl="1" indent="0" algn="just">
              <a:buNone/>
            </a:pPr>
            <a:r>
              <a:rPr lang="hu-H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Komposztálás</a:t>
            </a:r>
          </a:p>
          <a:p>
            <a:pPr marL="201168" lvl="1" indent="0" algn="just">
              <a:buNone/>
            </a:pPr>
            <a:r>
              <a:rPr lang="hu-H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Alomanyag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víz megkötés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u-HU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biogén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-gáz kötés (lábvég betegség, ammónia mérgezés elkerülése)</a:t>
            </a:r>
          </a:p>
          <a:p>
            <a:pPr marL="201168" lvl="1" indent="0">
              <a:buNone/>
            </a:pPr>
            <a:endParaRPr lang="hu-H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BODROGKERESZTÚRI RIOLITTUFA – TERMÉKEK 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u-H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0/5 mm</a:t>
            </a:r>
          </a:p>
          <a:p>
            <a:pPr marL="0" indent="0" algn="ctr">
              <a:buNone/>
            </a:pPr>
            <a:r>
              <a:rPr lang="hu-H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0/12 mm</a:t>
            </a:r>
          </a:p>
          <a:p>
            <a:pPr marL="0" indent="0" algn="ctr">
              <a:buNone/>
            </a:pPr>
            <a:r>
              <a:rPr lang="hu-H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5/12 mm</a:t>
            </a:r>
          </a:p>
          <a:p>
            <a:pPr marL="0" indent="0" algn="ctr">
              <a:buNone/>
            </a:pPr>
            <a:r>
              <a:rPr lang="hu-H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0/25 mm</a:t>
            </a:r>
          </a:p>
          <a:p>
            <a:pPr marL="0" indent="0">
              <a:buNone/>
            </a:pPr>
            <a:endParaRPr lang="hu-HU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B050"/>
              </a:buClr>
            </a:pPr>
            <a:r>
              <a:rPr lang="hu-H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MSZ EN szerinti szemeloszlási görbe</a:t>
            </a:r>
          </a:p>
          <a:p>
            <a:pPr>
              <a:buClr>
                <a:srgbClr val="00B050"/>
              </a:buClr>
            </a:pPr>
            <a:r>
              <a:rPr lang="hu-H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Folyamatos termelési lehetőség</a:t>
            </a:r>
          </a:p>
          <a:p>
            <a:pPr>
              <a:buClr>
                <a:srgbClr val="00B050"/>
              </a:buClr>
            </a:pPr>
            <a:r>
              <a:rPr lang="hu-H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6 </a:t>
            </a:r>
            <a:r>
              <a:rPr lang="hu-HU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hu-H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</a:t>
            </a:r>
            <a:r>
              <a:rPr lang="hu-HU" baseline="30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hu-H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ásványvagyon</a:t>
            </a:r>
          </a:p>
          <a:p>
            <a:pPr>
              <a:buClr>
                <a:srgbClr val="00B050"/>
              </a:buClr>
            </a:pPr>
            <a:r>
              <a:rPr lang="hu-H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Műszaki Üzemi Terv 2024-ig</a:t>
            </a:r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1817057" y="1043472"/>
            <a:ext cx="8855235" cy="4577652"/>
          </a:xfrm>
          <a:prstGeom prst="rect">
            <a:avLst/>
          </a:prstGeom>
        </p:spPr>
        <p:txBody>
          <a:bodyPr vert="horz" lIns="100692" tIns="50346" rIns="100692" bIns="50346" rtlCol="0">
            <a:noAutofit/>
          </a:bodyPr>
          <a:lstStyle>
            <a:lvl1pPr marL="377593" indent="-377593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8119" indent="-314661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646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210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556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9019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247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593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9392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hu-HU" sz="1600" dirty="0" smtClean="0">
              <a:solidFill>
                <a:prstClr val="white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2231471" y="1493720"/>
            <a:ext cx="8026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6917"/>
            <a:endParaRPr lang="hu-HU" sz="1600" dirty="0">
              <a:solidFill>
                <a:srgbClr val="66330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06917"/>
            <a:endParaRPr lang="hu-HU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8641" y="1493720"/>
            <a:ext cx="6783359" cy="4795717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69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nemesg\AppData\Local\Microsoft\Windows\Temporary Internet Files\Content.Outlook\3Z8O6O0Y\Nébih riolittuf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45" y="1264972"/>
            <a:ext cx="3095296" cy="4183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nemesg\AppData\Local\Microsoft\Windows\Temporary Internet Files\Content.Outlook\3Z8O6O0Y\Nébih riolittuf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969" y="1762115"/>
            <a:ext cx="3162911" cy="4183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ím 1"/>
          <p:cNvSpPr txBox="1">
            <a:spLocks/>
          </p:cNvSpPr>
          <p:nvPr/>
        </p:nvSpPr>
        <p:spPr>
          <a:xfrm>
            <a:off x="3428726" y="422479"/>
            <a:ext cx="8331929" cy="1442674"/>
          </a:xfrm>
          <a:prstGeom prst="rect">
            <a:avLst/>
          </a:prstGeom>
        </p:spPr>
        <p:txBody>
          <a:bodyPr/>
          <a:lstStyle>
            <a:lvl1pPr algn="ctr" defTabSz="479552" rtl="0" eaLnBrk="1" latinLnBrk="0" hangingPunct="1">
              <a:spcBef>
                <a:spcPct val="0"/>
              </a:spcBef>
              <a:buNone/>
              <a:defRPr sz="5048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u-HU" sz="32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NÉBIH Forgalmazási és felhasználási engedély, ÖKO alkalmazás</a:t>
            </a:r>
            <a:endParaRPr lang="hu-HU" sz="32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8816" y="2301924"/>
            <a:ext cx="1727303" cy="1149442"/>
          </a:xfrm>
          <a:prstGeom prst="rect">
            <a:avLst/>
          </a:prstGeom>
        </p:spPr>
      </p:pic>
      <p:pic>
        <p:nvPicPr>
          <p:cNvPr id="4" name="Picture 4" descr="Képtalálat a következőre: „biokontroll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815" y="3839306"/>
            <a:ext cx="1727303" cy="172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7108" y="2301924"/>
            <a:ext cx="3779848" cy="4773582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559010" y="274156"/>
            <a:ext cx="10721921" cy="1442674"/>
          </a:xfrm>
        </p:spPr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NYE - VÍZMEGKÖTŐ KÉPESSÉG – NEDVESSÉG TARTALOM, pH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7091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u-H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1817057" y="1043472"/>
            <a:ext cx="8855235" cy="4577652"/>
          </a:xfrm>
          <a:prstGeom prst="rect">
            <a:avLst/>
          </a:prstGeom>
        </p:spPr>
        <p:txBody>
          <a:bodyPr vert="horz" lIns="100692" tIns="50346" rIns="100692" bIns="50346" rtlCol="0">
            <a:noAutofit/>
          </a:bodyPr>
          <a:lstStyle>
            <a:lvl1pPr marL="377593" indent="-377593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8119" indent="-314661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646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210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556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9019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247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593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9392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hu-HU" sz="1600" dirty="0" smtClean="0">
              <a:solidFill>
                <a:prstClr val="white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2231471" y="1256467"/>
            <a:ext cx="802640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1006917">
              <a:buBlip>
                <a:blip r:embed="rId2"/>
              </a:buBlip>
            </a:pPr>
            <a:endParaRPr lang="hu-HU" dirty="0" smtClean="0">
              <a:solidFill>
                <a:schemeClr val="bg1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 smtClean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marL="285750" lvl="0" indent="-285750" defTabSz="1006917">
              <a:buBlip>
                <a:blip r:embed="rId2"/>
              </a:buBlip>
            </a:pPr>
            <a:r>
              <a:rPr lang="hu-HU" sz="2000" dirty="0" smtClean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„…A </a:t>
            </a:r>
            <a:r>
              <a:rPr lang="hu-HU" sz="2000" dirty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betakarított minták nedvességtartalma:</a:t>
            </a:r>
          </a:p>
          <a:p>
            <a:pPr lvl="0" defTabSz="1006917"/>
            <a:endParaRPr lang="hu-HU" dirty="0" smtClean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 smtClean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 smtClean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lvl="0" defTabSz="1006917"/>
            <a:endParaRPr lang="hu-HU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marL="285750" lvl="0" indent="-285750" defTabSz="1006917">
              <a:buBlip>
                <a:blip r:embed="rId2"/>
              </a:buBlip>
            </a:pPr>
            <a:r>
              <a:rPr lang="hu-HU" sz="2000" dirty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Következtetésképpen a riolittufa adott dózisa adott terülten nem csak a talaj, hanem a növény vízgazdálkodását is optimalizálja, és dinamikusan támogatja azt</a:t>
            </a:r>
            <a:r>
              <a:rPr lang="hu-HU" sz="2000" dirty="0" smtClean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.</a:t>
            </a:r>
            <a:endParaRPr lang="hu-HU" sz="2000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marL="285750" lvl="0" indent="-285750" defTabSz="1006917">
              <a:buBlip>
                <a:blip r:embed="rId2"/>
              </a:buBlip>
            </a:pPr>
            <a:r>
              <a:rPr lang="hu-HU" sz="2000" b="1" i="1" dirty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Kémhatás</a:t>
            </a:r>
            <a:r>
              <a:rPr lang="hu-HU" sz="2000" i="1" dirty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: évente 0,5 értékkel emeli a vizsgált talaj </a:t>
            </a:r>
            <a:r>
              <a:rPr lang="hu-HU" sz="2000" i="1" dirty="0" smtClean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pH-ját.</a:t>
            </a:r>
            <a:endParaRPr lang="hu-HU" sz="2000" i="1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marL="285750" lvl="0" indent="-285750" defTabSz="1006917">
              <a:buBlip>
                <a:blip r:embed="rId2"/>
              </a:buBlip>
            </a:pPr>
            <a:r>
              <a:rPr lang="hu-HU" sz="2000" i="1" dirty="0" smtClean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Átlagos dózis talajjavításhoz 10-15 t/ha, tápanyag utánpótláshoz és vízgazdálkodás javításához 5-10 t/ha.</a:t>
            </a:r>
            <a:endParaRPr lang="hu-HU" sz="2000" i="1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marL="285750" lvl="0" indent="-285750" defTabSz="1006917">
              <a:buBlip>
                <a:blip r:embed="rId2"/>
              </a:buBlip>
            </a:pPr>
            <a:r>
              <a:rPr lang="hu-HU" sz="2000" i="1" dirty="0" smtClean="0">
                <a:solidFill>
                  <a:schemeClr val="accent2"/>
                </a:solidFill>
                <a:latin typeface="Tw Cen MT" panose="020B0602020104020603" pitchFamily="34" charset="-18"/>
                <a:cs typeface="MV Boli" panose="02000500030200090000" pitchFamily="2" charset="0"/>
              </a:rPr>
              <a:t>Várható tartamhatás 5-8 év…”</a:t>
            </a:r>
            <a:endParaRPr lang="hu-HU" sz="2000" i="1" dirty="0">
              <a:solidFill>
                <a:schemeClr val="accent2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  <a:p>
            <a:pPr marL="285750" lvl="0" indent="-285750" defTabSz="1006917">
              <a:buBlip>
                <a:blip r:embed="rId2"/>
              </a:buBlip>
            </a:pPr>
            <a:endParaRPr lang="hu-HU" sz="1600" dirty="0">
              <a:solidFill>
                <a:schemeClr val="accent2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lvl="0" defTabSz="1006917"/>
            <a:endParaRPr lang="hu-HU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961" y="2202779"/>
            <a:ext cx="3874256" cy="16975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4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35045" y="286603"/>
            <a:ext cx="10420635" cy="1285343"/>
          </a:xfrm>
        </p:spPr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BODROGKERESZTÚRI RIOLITTUFA KIJUTTATÁSA 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265933" y="1670916"/>
            <a:ext cx="3869403" cy="44004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hu-H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B050"/>
              </a:buClr>
            </a:pPr>
            <a:r>
              <a:rPr lang="hu-H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Dózis: 5-30 t/ha (0,5-3 kg/m2)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Műtrágyaszóró</a:t>
            </a:r>
          </a:p>
          <a:p>
            <a:pPr>
              <a:buClr>
                <a:srgbClr val="00B050"/>
              </a:buClr>
            </a:pPr>
            <a:r>
              <a:rPr lang="hu-HU" sz="24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Szervestrágyaszóró</a:t>
            </a:r>
            <a:endParaRPr lang="hu-HU" sz="24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Kézi erővel a nehezen hozzáférhető területeken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Ültető gödörbe közvetlenül</a:t>
            </a:r>
            <a:endParaRPr lang="hu-HU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25-30 cm-ben történő bedolgozás az ajánlott (pl. kombinátorral) </a:t>
            </a:r>
            <a:endParaRPr lang="hu-HU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u-H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1817057" y="1043472"/>
            <a:ext cx="8855235" cy="4577652"/>
          </a:xfrm>
          <a:prstGeom prst="rect">
            <a:avLst/>
          </a:prstGeom>
        </p:spPr>
        <p:txBody>
          <a:bodyPr vert="horz" lIns="100692" tIns="50346" rIns="100692" bIns="50346" rtlCol="0">
            <a:noAutofit/>
          </a:bodyPr>
          <a:lstStyle>
            <a:lvl1pPr marL="377593" indent="-377593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8119" indent="-314661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646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210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556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9019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247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593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9392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hu-HU" sz="1600" dirty="0" smtClean="0">
              <a:solidFill>
                <a:prstClr val="white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2231471" y="1493720"/>
            <a:ext cx="8026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6917"/>
            <a:endParaRPr lang="hu-HU" sz="1600" dirty="0">
              <a:solidFill>
                <a:srgbClr val="66330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006917"/>
            <a:endParaRPr lang="hu-HU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336" y="1423767"/>
            <a:ext cx="7420268" cy="5385451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60365" y="3771490"/>
            <a:ext cx="3006118" cy="2321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1"/>
          <p:cNvSpPr txBox="1">
            <a:spLocks/>
          </p:cNvSpPr>
          <p:nvPr/>
        </p:nvSpPr>
        <p:spPr>
          <a:xfrm>
            <a:off x="1817057" y="1043472"/>
            <a:ext cx="8855235" cy="4577652"/>
          </a:xfrm>
          <a:prstGeom prst="rect">
            <a:avLst/>
          </a:prstGeom>
        </p:spPr>
        <p:txBody>
          <a:bodyPr vert="horz" lIns="100692" tIns="50346" rIns="100692" bIns="50346" rtlCol="0">
            <a:noAutofit/>
          </a:bodyPr>
          <a:lstStyle>
            <a:lvl1pPr marL="377593" indent="-377593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8119" indent="-314661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646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210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5564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9019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247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5938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9392" indent="-251728" algn="l" defTabSz="100691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hu-HU" sz="1600" dirty="0" smtClean="0">
              <a:solidFill>
                <a:prstClr val="white"/>
              </a:solidFill>
              <a:latin typeface="Tw Cen MT" panose="020B0602020104020603" pitchFamily="34" charset="-18"/>
              <a:cs typeface="MV Boli" panose="02000500030200090000" pitchFamily="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735045" y="975946"/>
            <a:ext cx="1078228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5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KÖSZÖNÖM A MEGTISZTELŐ FIGYELMET !</a:t>
            </a:r>
          </a:p>
          <a:p>
            <a:pPr algn="ctr"/>
            <a:endParaRPr lang="hu-HU" dirty="0">
              <a:solidFill>
                <a:schemeClr val="accent2"/>
              </a:solidFill>
            </a:endParaRPr>
          </a:p>
          <a:p>
            <a:pPr algn="ctr"/>
            <a:r>
              <a:rPr lang="hu-HU" sz="2400" b="1" i="1" dirty="0" smtClean="0">
                <a:latin typeface="Tw Cen MT" panose="020B0602020104020603" pitchFamily="34" charset="-18"/>
              </a:rPr>
              <a:t>Dr. Tamás András</a:t>
            </a:r>
            <a:endParaRPr lang="hu-HU" sz="2400" b="1" i="1" dirty="0">
              <a:latin typeface="Tw Cen MT" panose="020B0602020104020603" pitchFamily="34" charset="-18"/>
            </a:endParaRPr>
          </a:p>
          <a:p>
            <a:pPr algn="ctr"/>
            <a:r>
              <a:rPr lang="hu-HU" sz="2400" b="1" i="1" dirty="0">
                <a:latin typeface="Tw Cen MT" panose="020B0602020104020603" pitchFamily="34" charset="-18"/>
              </a:rPr>
              <a:t>a</a:t>
            </a:r>
            <a:r>
              <a:rPr lang="hu-HU" sz="2400" b="1" i="1" dirty="0" smtClean="0">
                <a:latin typeface="Tw Cen MT" panose="020B0602020104020603" pitchFamily="34" charset="-18"/>
              </a:rPr>
              <a:t>ndras.tamas@colas.hu</a:t>
            </a:r>
          </a:p>
          <a:p>
            <a:pPr algn="ctr"/>
            <a:r>
              <a:rPr lang="hu-HU" sz="2400" b="1" i="1" dirty="0" smtClean="0">
                <a:latin typeface="Tw Cen MT" panose="020B0602020104020603" pitchFamily="34" charset="-18"/>
              </a:rPr>
              <a:t>+36 70 524 3774</a:t>
            </a:r>
          </a:p>
          <a:p>
            <a:pPr algn="ctr"/>
            <a:endParaRPr lang="hu-HU" dirty="0">
              <a:latin typeface="Tw Cen MT" panose="020B0602020104020603" pitchFamily="34" charset="-18"/>
            </a:endParaRPr>
          </a:p>
          <a:p>
            <a:pPr algn="ctr"/>
            <a:endParaRPr lang="hu-HU" dirty="0" smtClean="0">
              <a:latin typeface="Tw Cen MT" panose="020B0602020104020603" pitchFamily="34" charset="-18"/>
            </a:endParaRPr>
          </a:p>
          <a:p>
            <a:pPr algn="ctr"/>
            <a:r>
              <a:rPr lang="hu-HU" sz="2400" b="1" i="1" dirty="0" err="1" smtClean="0">
                <a:latin typeface="Tw Cen MT" panose="020B0602020104020603" pitchFamily="34" charset="-18"/>
              </a:rPr>
              <a:t>www.eszakko.hu</a:t>
            </a:r>
            <a:endParaRPr lang="hu-HU" sz="2400" b="1" i="1" dirty="0">
              <a:latin typeface="Tw Cen MT" panose="020B0602020104020603" pitchFamily="34" charset="-18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008" y="5106123"/>
            <a:ext cx="1927332" cy="827878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8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MEZŐGAZDASÁG KAPCSOLÓDÓ KIHÍVÁSAI 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zöveg hely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FELADAT</a:t>
            </a:r>
            <a:endParaRPr lang="hu-H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zöveg helye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POTENCIÁLIS MEGOLDÁS</a:t>
            </a:r>
            <a:endParaRPr lang="hu-H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artalom helye 11"/>
          <p:cNvSpPr>
            <a:spLocks noGrp="1"/>
          </p:cNvSpPr>
          <p:nvPr>
            <p:ph sz="quarter" idx="13"/>
          </p:nvPr>
        </p:nvSpPr>
        <p:spPr>
          <a:xfrm>
            <a:off x="1121664" y="2743199"/>
            <a:ext cx="4023360" cy="2683566"/>
          </a:xfrm>
        </p:spPr>
        <p:txBody>
          <a:bodyPr>
            <a:noAutofit/>
          </a:bodyPr>
          <a:lstStyle/>
          <a:p>
            <a:pPr>
              <a:buClr>
                <a:srgbClr val="00B050"/>
              </a:buClr>
            </a:pP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Termőföldek savanyodásának megállítása</a:t>
            </a:r>
          </a:p>
          <a:p>
            <a:pPr>
              <a:buClr>
                <a:srgbClr val="00B050"/>
              </a:buClr>
            </a:pP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Tápanyag utánpótlása</a:t>
            </a:r>
          </a:p>
          <a:p>
            <a:pPr>
              <a:buClr>
                <a:srgbClr val="00B050"/>
              </a:buClr>
            </a:pP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Fizikai állapot javítása (kötöttség, vízháztartás, pH)</a:t>
            </a:r>
          </a:p>
          <a:p>
            <a:pPr>
              <a:buClr>
                <a:srgbClr val="00B050"/>
              </a:buClr>
            </a:pP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Környezeti terhelés csökkentése</a:t>
            </a:r>
          </a:p>
          <a:p>
            <a:pPr>
              <a:buClr>
                <a:srgbClr val="00B050"/>
              </a:buClr>
            </a:pP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Kibocsátás növelése </a:t>
            </a:r>
            <a:endParaRPr lang="hu-HU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artalom helye 12"/>
          <p:cNvSpPr>
            <a:spLocks noGrp="1"/>
          </p:cNvSpPr>
          <p:nvPr>
            <p:ph sz="quarter" idx="14"/>
          </p:nvPr>
        </p:nvSpPr>
        <p:spPr>
          <a:xfrm>
            <a:off x="7059168" y="2743200"/>
            <a:ext cx="4023360" cy="2683565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B050"/>
              </a:buClr>
            </a:pPr>
            <a:r>
              <a:rPr lang="hu-HU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Mineráliák</a:t>
            </a:r>
            <a:r>
              <a:rPr lang="hu-H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elemi összetétele, és önálló pH értéke</a:t>
            </a:r>
          </a:p>
          <a:p>
            <a:pPr>
              <a:buClr>
                <a:srgbClr val="00B050"/>
              </a:buClr>
            </a:pPr>
            <a:r>
              <a:rPr lang="hu-HU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Mikro- és </a:t>
            </a:r>
            <a:r>
              <a:rPr lang="hu-HU" sz="22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makroelem</a:t>
            </a:r>
            <a:r>
              <a:rPr lang="hu-HU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összetétel</a:t>
            </a:r>
          </a:p>
          <a:p>
            <a:pPr>
              <a:buClr>
                <a:srgbClr val="00B050"/>
              </a:buClr>
            </a:pPr>
            <a:r>
              <a:rPr lang="hu-HU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Szerkezeti javítás a fizikai tulajdonságokkal</a:t>
            </a:r>
          </a:p>
          <a:p>
            <a:pPr>
              <a:buClr>
                <a:srgbClr val="00B050"/>
              </a:buClr>
            </a:pPr>
            <a:r>
              <a:rPr lang="hu-HU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Természetes anyagok használata</a:t>
            </a:r>
          </a:p>
          <a:p>
            <a:pPr>
              <a:buClr>
                <a:srgbClr val="00B050"/>
              </a:buClr>
            </a:pPr>
            <a:r>
              <a:rPr lang="hu-HU" sz="2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Minőségi termelékenység növelése</a:t>
            </a:r>
          </a:p>
          <a:p>
            <a:pPr>
              <a:buClr>
                <a:srgbClr val="00B050"/>
              </a:buClr>
            </a:pP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2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9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TALAJJAVÍTÓ ÁSVÁNYI NYERSANYAGOK I.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60000"/>
              </a:lnSpc>
              <a:buClr>
                <a:srgbClr val="00B050"/>
              </a:buClr>
            </a:pPr>
            <a:r>
              <a:rPr lang="hu-HU" sz="2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Elsősorban </a:t>
            </a:r>
            <a:r>
              <a:rPr lang="hu-HU" sz="2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mésztartalom talajba juttatása miatt használt talajjavító ásványi </a:t>
            </a:r>
            <a:r>
              <a:rPr lang="hu-HU" sz="2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anyagok (lápi mész, mészkő, dolomit)</a:t>
            </a:r>
          </a:p>
          <a:p>
            <a:pPr lvl="1" algn="just">
              <a:lnSpc>
                <a:spcPct val="160000"/>
              </a:lnSpc>
              <a:buClr>
                <a:srgbClr val="00B050"/>
              </a:buClr>
            </a:pPr>
            <a:r>
              <a:rPr lang="hu-H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Lápi mész: </a:t>
            </a:r>
            <a:r>
              <a:rPr lang="hu-HU" sz="2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mésztrágyázás, talajjavítás</a:t>
            </a:r>
          </a:p>
          <a:p>
            <a:pPr lvl="1" algn="just">
              <a:lnSpc>
                <a:spcPct val="160000"/>
              </a:lnSpc>
              <a:buClr>
                <a:srgbClr val="00B050"/>
              </a:buClr>
            </a:pPr>
            <a:r>
              <a:rPr lang="hu-H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Mészkő:</a:t>
            </a:r>
            <a:r>
              <a:rPr lang="hu-HU" sz="2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mésztrágyázás, talajjavítás, istállótrágya alászántása után</a:t>
            </a:r>
          </a:p>
          <a:p>
            <a:pPr lvl="1" algn="just">
              <a:lnSpc>
                <a:spcPct val="160000"/>
              </a:lnSpc>
              <a:buClr>
                <a:srgbClr val="00B050"/>
              </a:buClr>
            </a:pPr>
            <a:r>
              <a:rPr lang="hu-H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Dolomit:</a:t>
            </a:r>
            <a:r>
              <a:rPr lang="hu-HU" sz="2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mésztrágyázás, magnézium utánpótlás</a:t>
            </a:r>
          </a:p>
          <a:p>
            <a:pPr lvl="1">
              <a:buClr>
                <a:srgbClr val="00B050"/>
              </a:buClr>
            </a:pP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5280" lvl="1" indent="0">
              <a:buClr>
                <a:srgbClr val="00B050"/>
              </a:buClr>
              <a:buNone/>
            </a:pPr>
            <a:endParaRPr lang="hu-H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B050"/>
              </a:buClr>
            </a:pPr>
            <a:r>
              <a:rPr lang="hu-HU" sz="1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Forrás: Ásványi nyersanyagok mezőgazdasági, elsősorban talajjavításban való hasznosítási lehetőségei – </a:t>
            </a:r>
            <a:r>
              <a:rPr lang="hu-HU" sz="1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MFGI</a:t>
            </a:r>
            <a:endParaRPr lang="hu-HU" sz="1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97280" y="436563"/>
            <a:ext cx="10359686" cy="1268947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TALAJJAVÍTÓ ÁSVÁNYI </a:t>
            </a:r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NYERSANYAGOK II.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7766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szervesanyag-bevitelre alkalmas ásványi anyagok és alkalmazási területei (tőzeg, lápföld, </a:t>
            </a:r>
            <a:r>
              <a:rPr lang="hu-HU" sz="2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alginit</a:t>
            </a: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lignitpor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Tőzeg: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szerves anyag növelés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Lápföld: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talajjavítás, szerves anyag utánpótlás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Alginit</a:t>
            </a: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kezdeti tápanyag „starter” (mangán, réz, cink, vas, bór, molibdén), vízháztartás javítás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Lignitpor: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szikes- meszes talajjavítás, gipsz pótlás</a:t>
            </a:r>
            <a:endParaRPr lang="hu-HU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32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97280" y="436563"/>
            <a:ext cx="10359686" cy="1279221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TALAJJAVÍTÓ ÁSVÁNYI </a:t>
            </a:r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NYERSANYAGOK III.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talajok tápanyag-gazdálkodását az ionháztartás és a vízgazdálkodás oldaláról javító ásványi anyagok (bentonit, kaolin, </a:t>
            </a:r>
            <a:r>
              <a:rPr lang="hu-HU" sz="2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illit</a:t>
            </a: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riolittufa, </a:t>
            </a:r>
            <a:r>
              <a:rPr lang="hu-HU" sz="2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zeolit</a:t>
            </a: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kálitufa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Bentonit, kaolin, </a:t>
            </a:r>
            <a:r>
              <a:rPr lang="hu-H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illit</a:t>
            </a: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vízmegkötő képesség, tápanyag kimosódás csökkentés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Zeolit</a:t>
            </a: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kálitufa, riolittufa: 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vízmegkötő képesség, ioncserélő képesség, pH javítás</a:t>
            </a:r>
            <a:endParaRPr lang="hu-H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u-HU" dirty="0">
              <a:solidFill>
                <a:schemeClr val="accent2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97280" y="436563"/>
            <a:ext cx="10359686" cy="1238125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TALAJJAVÍTÓ ÁSVÁNYI </a:t>
            </a:r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NYERSANYAGOK IV.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Komplex mezőgazdasági hasznosíthatóságú ásványi 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nyersanyagok (perlit</a:t>
            </a:r>
            <a:r>
              <a:rPr lang="hu-HU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gipsz, </a:t>
            </a:r>
            <a:r>
              <a:rPr lang="hu-HU" sz="24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anhidrit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 algn="just">
              <a:lnSpc>
                <a:spcPct val="150000"/>
              </a:lnSpc>
            </a:pP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Perlit: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kertészeti tőzegek adaléka, </a:t>
            </a:r>
            <a:r>
              <a:rPr lang="hu-HU" sz="24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keverőanyaga</a:t>
            </a:r>
            <a:endParaRPr lang="hu-HU" sz="24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just">
              <a:lnSpc>
                <a:spcPct val="150000"/>
              </a:lnSpc>
            </a:pP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Gipsz, </a:t>
            </a:r>
            <a:r>
              <a:rPr lang="hu-H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anhidrit</a:t>
            </a:r>
            <a:r>
              <a:rPr lang="hu-H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szikes talajjavítás, pH semlegesítés</a:t>
            </a:r>
            <a:endParaRPr lang="hu-HU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957" y="1949308"/>
            <a:ext cx="6889046" cy="4078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ím 5"/>
          <p:cNvSpPr>
            <a:spLocks noGrp="1"/>
          </p:cNvSpPr>
          <p:nvPr>
            <p:ph type="title"/>
          </p:nvPr>
        </p:nvSpPr>
        <p:spPr>
          <a:xfrm>
            <a:off x="1068512" y="286602"/>
            <a:ext cx="10087168" cy="1408633"/>
          </a:xfrm>
        </p:spPr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ELÉRHETŐSÉG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9911666" y="1949307"/>
            <a:ext cx="1753986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Bef>
                <a:spcPts val="600"/>
              </a:spcBef>
              <a:spcAft>
                <a:spcPts val="600"/>
              </a:spcAft>
            </a:pPr>
            <a:r>
              <a:rPr lang="hu-HU" sz="11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Jelmagyarázat</a:t>
            </a:r>
            <a: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hu-HU" sz="11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>
              <a:spcBef>
                <a:spcPts val="600"/>
              </a:spcBef>
              <a:spcAft>
                <a:spcPts val="600"/>
              </a:spcAft>
            </a:pPr>
            <a:r>
              <a:rPr lang="hu-HU" sz="11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kék</a:t>
            </a:r>
            <a: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 meszezésre alkalmas anyagok; </a:t>
            </a:r>
            <a:endParaRPr lang="hu-HU" sz="11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>
              <a:spcBef>
                <a:spcPts val="600"/>
              </a:spcBef>
              <a:spcAft>
                <a:spcPts val="600"/>
              </a:spcAft>
            </a:pPr>
            <a:r>
              <a:rPr lang="hu-HU" sz="11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piros</a:t>
            </a:r>
            <a: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 szerves anyagban gazdag ásványi anyagok; </a:t>
            </a:r>
            <a:endParaRPr lang="hu-HU" sz="11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>
              <a:spcBef>
                <a:spcPts val="600"/>
              </a:spcBef>
              <a:spcAft>
                <a:spcPts val="600"/>
              </a:spcAft>
            </a:pPr>
            <a:r>
              <a:rPr lang="hu-HU" sz="11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zöld</a:t>
            </a:r>
            <a: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 változatos összetételű, ionháztartás javításra alkalmas anyagok; </a:t>
            </a:r>
            <a:endParaRPr lang="hu-HU" sz="11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>
              <a:spcBef>
                <a:spcPts val="600"/>
              </a:spcBef>
              <a:spcAft>
                <a:spcPts val="600"/>
              </a:spcAft>
            </a:pPr>
            <a:r>
              <a:rPr lang="hu-HU" sz="11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szürke</a:t>
            </a:r>
            <a: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 vulkanikus üveg; </a:t>
            </a:r>
            <a:b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hu-HU" sz="1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* - elsősorban nem a mezőgazdaságban hasznosítható ásványi </a:t>
            </a:r>
            <a:r>
              <a:rPr lang="hu-HU" sz="1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nyersanyagok</a:t>
            </a:r>
            <a:endParaRPr lang="hu-HU" sz="11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>
              <a:spcBef>
                <a:spcPts val="600"/>
              </a:spcBef>
              <a:spcAft>
                <a:spcPts val="600"/>
              </a:spcAft>
            </a:pPr>
            <a:r>
              <a:rPr lang="hu-HU" sz="1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Forrás: MBFH</a:t>
            </a:r>
            <a:endParaRPr lang="hu-HU" sz="16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3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 rot="16200000">
            <a:off x="-4217480" y="3073885"/>
            <a:ext cx="10721921" cy="1442674"/>
          </a:xfrm>
        </p:spPr>
        <p:txBody>
          <a:bodyPr/>
          <a:lstStyle/>
          <a:p>
            <a:r>
              <a:rPr lang="hu-H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ELÉRHETŐSÉG</a:t>
            </a:r>
            <a:endParaRPr lang="hu-H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85460"/>
              </p:ext>
            </p:extLst>
          </p:nvPr>
        </p:nvGraphicFramePr>
        <p:xfrm>
          <a:off x="2132603" y="642703"/>
          <a:ext cx="8347037" cy="5535386"/>
        </p:xfrm>
        <a:graphic>
          <a:graphicData uri="http://schemas.openxmlformats.org/drawingml/2006/table">
            <a:tbl>
              <a:tblPr/>
              <a:tblGrid>
                <a:gridCol w="2252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23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04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1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82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33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70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772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Nyersanyagnév / Adat</a:t>
                      </a:r>
                      <a:endParaRPr lang="hu-HU" sz="2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Mésztartalmú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anyagok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Szerves anyag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bevitelre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alkalmas anyagok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Vízháztartás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Ionháztartás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Egyéb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Előfordulások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száma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Földtani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vagyon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(ezer m</a:t>
                      </a:r>
                      <a:r>
                        <a:rPr lang="hu-HU" sz="1200" b="1" baseline="30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Kitermelhető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vagyon (ezer m</a:t>
                      </a:r>
                      <a:r>
                        <a:rPr lang="hu-HU" sz="1200" b="1" baseline="300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Működő bányák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száma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Lápi mész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128 563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127 362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6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Talajjavító mészkő, mészkőpor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516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424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6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Talajjavító dolomit, dolomitpor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1 908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1 591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Kréta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322 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5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Vegyes tőzeg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147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285 371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111 575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Érett tőzeg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kertészet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14 827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11 835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Rostos tőzeg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kertészet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1 841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1 668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5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Lápföld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215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108 473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53 144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Alginit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87 266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71 618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Bentonitos nemesagyag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44 301*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22 737*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Kaolinos nemesagyag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14 250*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5 532*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Illites nemesagyag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423*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388*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Alunitos nemesagyag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127*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42* 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495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Zeolitos riolittufa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állattartás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78 026*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26 458*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Kálitufa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2 026*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1 661* 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4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Perlit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u-HU" sz="18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kertészet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22 939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19 045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276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TOTAL</a:t>
                      </a: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u-H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538</a:t>
                      </a:r>
                      <a:endParaRPr lang="hu-H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791 179</a:t>
                      </a:r>
                      <a:endParaRPr lang="hu-H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455 080</a:t>
                      </a:r>
                      <a:endParaRPr lang="hu-H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r"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83</a:t>
                      </a:r>
                      <a:endParaRPr lang="hu-H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2585" marR="425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10599166" y="5962801"/>
            <a:ext cx="9637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1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Forrás: MBFH</a:t>
            </a:r>
            <a:endParaRPr lang="hu-HU" sz="11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5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ELTERJEDÉS ÚTJÁBAN…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Beszerzési, szállítási és kijuttatási költségek nem illeszkednek az aktuális gazdálkodási trendek beállított ráfordításaiba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Kijuttatáshoz szükséges legmegfelelőbb eszközök széles körben nem állnak rendelkezésre 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Ismeretek hiánya az ásványi anyagok hatásmechanizmusáról és a várható hozadékáról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Intenzív, célirányos kommunikáció hiánya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Hajlandóság hiánya a használatra a szűk ismeretek miatt</a:t>
            </a:r>
          </a:p>
          <a:p>
            <a:pPr>
              <a:buClr>
                <a:srgbClr val="00B050"/>
              </a:buClr>
            </a:pPr>
            <a:r>
              <a:rPr lang="hu-H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Talajjavítás finanszírozási támogatás hiánya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45" y="436563"/>
            <a:ext cx="1255706" cy="53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ív">
  <a:themeElements>
    <a:clrScheme name="Retrospektív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ív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1212</Words>
  <Application>Microsoft Office PowerPoint</Application>
  <PresentationFormat>Szélesvásznú</PresentationFormat>
  <Paragraphs>315</Paragraphs>
  <Slides>15</Slides>
  <Notes>8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9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5" baseType="lpstr">
      <vt:lpstr>Aharoni</vt:lpstr>
      <vt:lpstr>Arial</vt:lpstr>
      <vt:lpstr>Bradley Hand ITC TT-Bold</vt:lpstr>
      <vt:lpstr>Calibri</vt:lpstr>
      <vt:lpstr>Calibri Light</vt:lpstr>
      <vt:lpstr>Century Gothic</vt:lpstr>
      <vt:lpstr>MV Boli</vt:lpstr>
      <vt:lpstr>Times New Roman</vt:lpstr>
      <vt:lpstr>Tw Cen MT</vt:lpstr>
      <vt:lpstr>Retrospektív</vt:lpstr>
      <vt:lpstr> Dr. Tamás András Colas Északkő Kft. NAKadémia 2019.</vt:lpstr>
      <vt:lpstr>A MEZŐGAZDASÁG KAPCSOLÓDÓ KIHÍVÁSAI </vt:lpstr>
      <vt:lpstr>TALAJJAVÍTÓ ÁSVÁNYI NYERSANYAGOK I.</vt:lpstr>
      <vt:lpstr>TALAJJAVÍTÓ ÁSVÁNYI NYERSANYAGOK II.</vt:lpstr>
      <vt:lpstr>TALAJJAVÍTÓ ÁSVÁNYI NYERSANYAGOK III.</vt:lpstr>
      <vt:lpstr>TALAJJAVÍTÓ ÁSVÁNYI NYERSANYAGOK IV.</vt:lpstr>
      <vt:lpstr>ELÉRHETŐSÉG</vt:lpstr>
      <vt:lpstr>ELÉRHETŐSÉG</vt:lpstr>
      <vt:lpstr>AZ ELTERJEDÉS ÚTJÁBAN…</vt:lpstr>
      <vt:lpstr>TERMÉSZETES ÁSVÁNYI ANYAGOK FELHASZNÁLÁSI LEHETŐSÉGEI</vt:lpstr>
      <vt:lpstr>BODROGKERESZTÚRI RIOLITTUFA – TERMÉKEK </vt:lpstr>
      <vt:lpstr>PowerPoint-bemutató</vt:lpstr>
      <vt:lpstr>NYE - VÍZMEGKÖTŐ KÉPESSÉG – NEDVESSÉG TARTALOM, pH</vt:lpstr>
      <vt:lpstr>BODROGKERESZTÚRI RIOLITTUFA KIJUTTATÁSA </vt:lpstr>
      <vt:lpstr>PowerPoint-bemutató</vt:lpstr>
    </vt:vector>
  </TitlesOfParts>
  <Company>COLAS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Építőipar Alapja  Tarcal, 2017. Nemes Gábor - Értékesítés</dc:title>
  <dc:creator>NEMES, Gábor (SGHUN)</dc:creator>
  <cp:lastModifiedBy>TAMÁS, András (SGHUN)</cp:lastModifiedBy>
  <cp:revision>171</cp:revision>
  <dcterms:created xsi:type="dcterms:W3CDTF">2017-11-14T10:01:39Z</dcterms:created>
  <dcterms:modified xsi:type="dcterms:W3CDTF">2019-02-25T12:41:00Z</dcterms:modified>
</cp:coreProperties>
</file>