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61" r:id="rId3"/>
    <p:sldId id="331" r:id="rId4"/>
    <p:sldId id="332" r:id="rId5"/>
    <p:sldId id="333" r:id="rId7"/>
    <p:sldId id="334" r:id="rId8"/>
  </p:sldIdLst>
  <p:sldSz cx="10693400" cy="7560945"/>
  <p:notesSz cx="6858000" cy="9144000"/>
  <p:defaultTextStyle>
    <a:defPPr>
      <a:defRPr lang="hu-HU"/>
    </a:defPPr>
    <a:lvl1pPr marL="0" algn="l" defTabSz="10426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335" algn="l" defTabSz="10426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305" algn="l" defTabSz="10426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640" algn="l" defTabSz="10426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975" algn="l" defTabSz="10426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945" algn="l" defTabSz="10426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280" algn="l" defTabSz="10426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15" algn="l" defTabSz="10426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1950" algn="l" defTabSz="10426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210" y="-108"/>
      </p:cViewPr>
      <p:guideLst>
        <p:guide orient="horz" pos="2343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673" y="1143000"/>
            <a:ext cx="4364653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93400" cy="75609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47666" y="4099012"/>
            <a:ext cx="9598069" cy="1193649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49522" y="5446681"/>
            <a:ext cx="9603639" cy="1081635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4670" y="6885361"/>
            <a:ext cx="2495127" cy="52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FB41503F-DDAE-40BF-9234-03972A260525}" type="datetimeFigureOut">
              <a:rPr lang="hu-HU" smtClean="0"/>
            </a:fld>
            <a:endParaRPr lang="hu-H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3578" y="6885361"/>
            <a:ext cx="3386243" cy="52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3603" y="6885361"/>
            <a:ext cx="2495127" cy="52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FD776B3A-1396-4DC6-B1EC-3BC7FBDF5BB9}" type="slidenum">
              <a:rPr lang="hu-HU" smtClean="0"/>
            </a:fld>
            <a:endParaRPr lang="hu-HU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B41503F-DDAE-40BF-9234-03972A260525}" type="datetimeFigureOut">
              <a:rPr lang="hu-HU" smtClean="0"/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D776B3A-1396-4DC6-B1EC-3BC7FBDF5BB9}" type="slidenum">
              <a:rPr lang="hu-HU" smtClean="0"/>
            </a:fld>
            <a:endParaRPr lang="hu-HU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2715" y="210026"/>
            <a:ext cx="2406015" cy="654581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670" y="210026"/>
            <a:ext cx="7039822" cy="654581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B41503F-DDAE-40BF-9234-03972A260525}" type="datetimeFigureOut">
              <a:rPr lang="hu-HU" smtClean="0"/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D776B3A-1396-4DC6-B1EC-3BC7FBDF5BB9}" type="slidenum">
              <a:rPr lang="hu-HU" smtClean="0"/>
            </a:fld>
            <a:endParaRPr lang="hu-HU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B41503F-DDAE-40BF-9234-03972A260525}" type="datetimeFigureOut">
              <a:rPr lang="hu-HU" smtClean="0"/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D776B3A-1396-4DC6-B1EC-3BC7FBDF5BB9}" type="slidenum">
              <a:rPr lang="hu-HU" smtClean="0"/>
            </a:fld>
            <a:endParaRPr lang="hu-HU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602" y="1884986"/>
            <a:ext cx="9223058" cy="3145143"/>
          </a:xfrm>
        </p:spPr>
        <p:txBody>
          <a:bodyPr anchor="b"/>
          <a:lstStyle>
            <a:lvl1pPr>
              <a:defRPr sz="6615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602" y="5059883"/>
            <a:ext cx="9223058" cy="1653956"/>
          </a:xfrm>
        </p:spPr>
        <p:txBody>
          <a:bodyPr/>
          <a:lstStyle>
            <a:lvl1pPr marL="0" indent="0">
              <a:buNone/>
              <a:defRPr sz="2645"/>
            </a:lvl1pPr>
            <a:lvl2pPr marL="504190" indent="0">
              <a:buNone/>
              <a:defRPr sz="2205"/>
            </a:lvl2pPr>
            <a:lvl3pPr marL="1008380" indent="0">
              <a:buNone/>
              <a:defRPr sz="1985"/>
            </a:lvl3pPr>
            <a:lvl4pPr marL="1511935" indent="0">
              <a:buNone/>
              <a:defRPr sz="1765"/>
            </a:lvl4pPr>
            <a:lvl5pPr marL="2016125" indent="0">
              <a:buNone/>
              <a:defRPr sz="1765"/>
            </a:lvl5pPr>
            <a:lvl6pPr marL="2520315" indent="0">
              <a:buNone/>
              <a:defRPr sz="1765"/>
            </a:lvl6pPr>
            <a:lvl7pPr marL="3024505" indent="0">
              <a:buNone/>
              <a:defRPr sz="1765"/>
            </a:lvl7pPr>
            <a:lvl8pPr marL="3528695" indent="0">
              <a:buNone/>
              <a:defRPr sz="1765"/>
            </a:lvl8pPr>
            <a:lvl9pPr marL="4032250" indent="0">
              <a:buNone/>
              <a:defRPr sz="1765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B41503F-DDAE-40BF-9234-03972A260525}" type="datetimeFigureOut">
              <a:rPr lang="hu-HU" smtClean="0"/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D776B3A-1396-4DC6-B1EC-3BC7FBDF5BB9}" type="slidenum">
              <a:rPr lang="hu-HU" smtClean="0"/>
            </a:fld>
            <a:endParaRPr lang="hu-HU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670" y="1295162"/>
            <a:ext cx="4722918" cy="54606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5812" y="1295162"/>
            <a:ext cx="4722918" cy="54606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B41503F-DDAE-40BF-9234-03972A260525}" type="datetimeFigureOut">
              <a:rPr lang="hu-HU" smtClean="0"/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D776B3A-1396-4DC6-B1EC-3BC7FBDF5BB9}" type="slidenum">
              <a:rPr lang="hu-HU" smtClean="0"/>
            </a:fld>
            <a:endParaRPr lang="hu-HU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028" y="402550"/>
            <a:ext cx="9223058" cy="14614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7028" y="1853482"/>
            <a:ext cx="4524273" cy="908363"/>
          </a:xfrm>
        </p:spPr>
        <p:txBody>
          <a:bodyPr anchor="b"/>
          <a:lstStyle>
            <a:lvl1pPr marL="0" indent="0">
              <a:buNone/>
              <a:defRPr sz="2645" b="1"/>
            </a:lvl1pPr>
            <a:lvl2pPr marL="504190" indent="0">
              <a:buNone/>
              <a:defRPr sz="2205" b="1"/>
            </a:lvl2pPr>
            <a:lvl3pPr marL="1008380" indent="0">
              <a:buNone/>
              <a:defRPr sz="1985" b="1"/>
            </a:lvl3pPr>
            <a:lvl4pPr marL="1511935" indent="0">
              <a:buNone/>
              <a:defRPr sz="1765" b="1"/>
            </a:lvl4pPr>
            <a:lvl5pPr marL="2016125" indent="0">
              <a:buNone/>
              <a:defRPr sz="1765" b="1"/>
            </a:lvl5pPr>
            <a:lvl6pPr marL="2520315" indent="0">
              <a:buNone/>
              <a:defRPr sz="1765" b="1"/>
            </a:lvl6pPr>
            <a:lvl7pPr marL="3024505" indent="0">
              <a:buNone/>
              <a:defRPr sz="1765" b="1"/>
            </a:lvl7pPr>
            <a:lvl8pPr marL="3528695" indent="0">
              <a:buNone/>
              <a:defRPr sz="1765" b="1"/>
            </a:lvl8pPr>
            <a:lvl9pPr marL="4032250" indent="0">
              <a:buNone/>
              <a:defRPr sz="1765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7028" y="2761845"/>
            <a:ext cx="4524273" cy="406225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3534" y="1853482"/>
            <a:ext cx="4546552" cy="908363"/>
          </a:xfrm>
        </p:spPr>
        <p:txBody>
          <a:bodyPr anchor="b"/>
          <a:lstStyle>
            <a:lvl1pPr marL="0" indent="0">
              <a:buNone/>
              <a:defRPr sz="2645" b="1"/>
            </a:lvl1pPr>
            <a:lvl2pPr marL="504190" indent="0">
              <a:buNone/>
              <a:defRPr sz="2205" b="1"/>
            </a:lvl2pPr>
            <a:lvl3pPr marL="1008380" indent="0">
              <a:buNone/>
              <a:defRPr sz="1985" b="1"/>
            </a:lvl3pPr>
            <a:lvl4pPr marL="1511935" indent="0">
              <a:buNone/>
              <a:defRPr sz="1765" b="1"/>
            </a:lvl4pPr>
            <a:lvl5pPr marL="2016125" indent="0">
              <a:buNone/>
              <a:defRPr sz="1765" b="1"/>
            </a:lvl5pPr>
            <a:lvl6pPr marL="2520315" indent="0">
              <a:buNone/>
              <a:defRPr sz="1765" b="1"/>
            </a:lvl6pPr>
            <a:lvl7pPr marL="3024505" indent="0">
              <a:buNone/>
              <a:defRPr sz="1765" b="1"/>
            </a:lvl7pPr>
            <a:lvl8pPr marL="3528695" indent="0">
              <a:buNone/>
              <a:defRPr sz="1765" b="1"/>
            </a:lvl8pPr>
            <a:lvl9pPr marL="4032250" indent="0">
              <a:buNone/>
              <a:defRPr sz="1765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3534" y="2761845"/>
            <a:ext cx="4546552" cy="406225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B41503F-DDAE-40BF-9234-03972A260525}" type="datetimeFigureOut">
              <a:rPr lang="hu-HU" smtClean="0"/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D776B3A-1396-4DC6-B1EC-3BC7FBDF5BB9}" type="slidenum">
              <a:rPr lang="hu-HU" smtClean="0"/>
            </a:fld>
            <a:endParaRPr lang="hu-HU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B41503F-DDAE-40BF-9234-03972A260525}" type="datetimeFigureOut">
              <a:rPr lang="hu-HU" smtClean="0"/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D776B3A-1396-4DC6-B1EC-3BC7FBDF5BB9}" type="slidenum">
              <a:rPr lang="hu-HU" smtClean="0"/>
            </a:fld>
            <a:endParaRPr lang="hu-HU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B41503F-DDAE-40BF-9234-03972A260525}" type="datetimeFigureOut">
              <a:rPr lang="hu-HU" smtClean="0"/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D776B3A-1396-4DC6-B1EC-3BC7FBDF5BB9}" type="slidenum">
              <a:rPr lang="hu-HU" smtClean="0"/>
            </a:fld>
            <a:endParaRPr lang="hu-H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028" y="504063"/>
            <a:ext cx="3449364" cy="1764221"/>
          </a:xfrm>
        </p:spPr>
        <p:txBody>
          <a:bodyPr anchor="b"/>
          <a:lstStyle>
            <a:lvl1pPr>
              <a:defRPr sz="353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6552" y="1088636"/>
            <a:ext cx="5413534" cy="5373172"/>
          </a:xfrm>
        </p:spPr>
        <p:txBody>
          <a:bodyPr/>
          <a:lstStyle>
            <a:lvl1pPr>
              <a:defRPr sz="3530"/>
            </a:lvl1pPr>
            <a:lvl2pPr>
              <a:defRPr sz="3085"/>
            </a:lvl2pPr>
            <a:lvl3pPr>
              <a:defRPr sz="2645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7028" y="2268284"/>
            <a:ext cx="3449364" cy="4202276"/>
          </a:xfrm>
        </p:spPr>
        <p:txBody>
          <a:bodyPr/>
          <a:lstStyle>
            <a:lvl1pPr marL="0" indent="0">
              <a:buNone/>
              <a:defRPr sz="1765"/>
            </a:lvl1pPr>
            <a:lvl2pPr marL="504190" indent="0">
              <a:buNone/>
              <a:defRPr sz="1545"/>
            </a:lvl2pPr>
            <a:lvl3pPr marL="1008380" indent="0">
              <a:buNone/>
              <a:defRPr sz="1325"/>
            </a:lvl3pPr>
            <a:lvl4pPr marL="1511935" indent="0">
              <a:buNone/>
              <a:defRPr sz="1100"/>
            </a:lvl4pPr>
            <a:lvl5pPr marL="2016125" indent="0">
              <a:buNone/>
              <a:defRPr sz="1100"/>
            </a:lvl5pPr>
            <a:lvl6pPr marL="2520315" indent="0">
              <a:buNone/>
              <a:defRPr sz="1100"/>
            </a:lvl6pPr>
            <a:lvl7pPr marL="3024505" indent="0">
              <a:buNone/>
              <a:defRPr sz="1100"/>
            </a:lvl7pPr>
            <a:lvl8pPr marL="3528695" indent="0">
              <a:buNone/>
              <a:defRPr sz="1100"/>
            </a:lvl8pPr>
            <a:lvl9pPr marL="4032250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B41503F-DDAE-40BF-9234-03972A260525}" type="datetimeFigureOut">
              <a:rPr lang="hu-HU" smtClean="0"/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D776B3A-1396-4DC6-B1EC-3BC7FBDF5BB9}" type="slidenum">
              <a:rPr lang="hu-HU" smtClean="0"/>
            </a:fld>
            <a:endParaRPr lang="hu-HU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028" y="504063"/>
            <a:ext cx="3449364" cy="1764221"/>
          </a:xfrm>
        </p:spPr>
        <p:txBody>
          <a:bodyPr anchor="b"/>
          <a:lstStyle>
            <a:lvl1pPr>
              <a:defRPr sz="353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6552" y="1088636"/>
            <a:ext cx="5413534" cy="5373172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530"/>
            </a:lvl1pPr>
            <a:lvl2pPr marL="504190" indent="0">
              <a:buNone/>
              <a:defRPr sz="3085"/>
            </a:lvl2pPr>
            <a:lvl3pPr marL="1008380" indent="0">
              <a:buNone/>
              <a:defRPr sz="2645"/>
            </a:lvl3pPr>
            <a:lvl4pPr marL="1511935" indent="0">
              <a:buNone/>
              <a:defRPr sz="2205"/>
            </a:lvl4pPr>
            <a:lvl5pPr marL="2016125" indent="0">
              <a:buNone/>
              <a:defRPr sz="2205"/>
            </a:lvl5pPr>
            <a:lvl6pPr marL="2520315" indent="0">
              <a:buNone/>
              <a:defRPr sz="2205"/>
            </a:lvl6pPr>
            <a:lvl7pPr marL="3024505" indent="0">
              <a:buNone/>
              <a:defRPr sz="2205"/>
            </a:lvl7pPr>
            <a:lvl8pPr marL="3528695" indent="0">
              <a:buNone/>
              <a:defRPr sz="2205"/>
            </a:lvl8pPr>
            <a:lvl9pPr marL="4032250" indent="0">
              <a:buNone/>
              <a:defRPr sz="2205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7028" y="2268284"/>
            <a:ext cx="3449364" cy="4202276"/>
          </a:xfrm>
        </p:spPr>
        <p:txBody>
          <a:bodyPr/>
          <a:lstStyle>
            <a:lvl1pPr marL="0" indent="0">
              <a:buNone/>
              <a:defRPr sz="1765"/>
            </a:lvl1pPr>
            <a:lvl2pPr marL="504190" indent="0">
              <a:buNone/>
              <a:defRPr sz="1545"/>
            </a:lvl2pPr>
            <a:lvl3pPr marL="1008380" indent="0">
              <a:buNone/>
              <a:defRPr sz="1325"/>
            </a:lvl3pPr>
            <a:lvl4pPr marL="1511935" indent="0">
              <a:buNone/>
              <a:defRPr sz="1100"/>
            </a:lvl4pPr>
            <a:lvl5pPr marL="2016125" indent="0">
              <a:buNone/>
              <a:defRPr sz="1100"/>
            </a:lvl5pPr>
            <a:lvl6pPr marL="2520315" indent="0">
              <a:buNone/>
              <a:defRPr sz="1100"/>
            </a:lvl6pPr>
            <a:lvl7pPr marL="3024505" indent="0">
              <a:buNone/>
              <a:defRPr sz="1100"/>
            </a:lvl7pPr>
            <a:lvl8pPr marL="3528695" indent="0">
              <a:buNone/>
              <a:defRPr sz="1100"/>
            </a:lvl8pPr>
            <a:lvl9pPr marL="4032250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B41503F-DDAE-40BF-9234-03972A260525}" type="datetimeFigureOut">
              <a:rPr lang="hu-HU" smtClean="0"/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D776B3A-1396-4DC6-B1EC-3BC7FBDF5BB9}" type="slidenum">
              <a:rPr lang="hu-HU" smtClean="0"/>
            </a:fld>
            <a:endParaRPr lang="hu-HU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0693400" cy="75609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534670" y="210026"/>
            <a:ext cx="9624060" cy="642331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534670" y="1295162"/>
            <a:ext cx="9624060" cy="546068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4670" y="6885361"/>
            <a:ext cx="2495127" cy="525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545"/>
            </a:lvl1pPr>
          </a:lstStyle>
          <a:p>
            <a:fld id="{FB41503F-DDAE-40BF-9234-03972A260525}" type="datetimeFigureOut">
              <a:rPr lang="hu-HU" smtClean="0"/>
            </a:fld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3578" y="6885361"/>
            <a:ext cx="3386243" cy="525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545"/>
            </a:lvl1pPr>
          </a:lstStyle>
          <a:p>
            <a:endParaRPr lang="hu-HU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3603" y="6885361"/>
            <a:ext cx="2495127" cy="525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545"/>
            </a:lvl1pPr>
          </a:lstStyle>
          <a:p>
            <a:fld id="{FD776B3A-1396-4DC6-B1EC-3BC7FBDF5BB9}" type="slidenum">
              <a:rPr lang="hu-HU" smtClean="0"/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97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77825" indent="-377190" algn="l" rtl="0" fontAlgn="base">
        <a:spcBef>
          <a:spcPct val="22000"/>
        </a:spcBef>
        <a:spcAft>
          <a:spcPct val="0"/>
        </a:spcAft>
        <a:buChar char="•"/>
        <a:defRPr sz="3530" kern="1200">
          <a:solidFill>
            <a:schemeClr val="tx1"/>
          </a:solidFill>
          <a:latin typeface="+mn-lt"/>
          <a:ea typeface="+mn-ea"/>
          <a:cs typeface="+mn-cs"/>
        </a:defRPr>
      </a:lvl1pPr>
      <a:lvl2pPr marL="819150" indent="-314325" algn="l" rtl="0" fontAlgn="base">
        <a:spcBef>
          <a:spcPct val="22000"/>
        </a:spcBef>
        <a:spcAft>
          <a:spcPct val="0"/>
        </a:spcAft>
        <a:buChar char="–"/>
        <a:defRPr sz="3085" kern="1200">
          <a:solidFill>
            <a:schemeClr val="tx1"/>
          </a:solidFill>
          <a:latin typeface="+mn-lt"/>
          <a:ea typeface="+mn-ea"/>
          <a:cs typeface="+mn-cs"/>
        </a:defRPr>
      </a:lvl2pPr>
      <a:lvl3pPr marL="1259840" indent="-251460" algn="l" rtl="0" fontAlgn="base">
        <a:spcBef>
          <a:spcPct val="22000"/>
        </a:spcBef>
        <a:spcAft>
          <a:spcPct val="0"/>
        </a:spcAft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30" indent="-251460" algn="l" rtl="0" fontAlgn="base">
        <a:spcBef>
          <a:spcPct val="22000"/>
        </a:spcBef>
        <a:spcAft>
          <a:spcPct val="0"/>
        </a:spcAft>
        <a:buChar char="–"/>
        <a:defRPr sz="2205" kern="1200">
          <a:solidFill>
            <a:schemeClr val="tx1"/>
          </a:solidFill>
          <a:latin typeface="+mn-lt"/>
          <a:ea typeface="+mn-ea"/>
          <a:cs typeface="+mn-cs"/>
        </a:defRPr>
      </a:lvl4pPr>
      <a:lvl5pPr marL="2268220" indent="-251460" algn="l" rtl="0" fontAlgn="base">
        <a:spcBef>
          <a:spcPct val="22000"/>
        </a:spcBef>
        <a:spcAft>
          <a:spcPct val="0"/>
        </a:spcAft>
        <a:buChar char="»"/>
        <a:defRPr sz="2205" kern="1200">
          <a:solidFill>
            <a:schemeClr val="tx1"/>
          </a:solidFill>
          <a:latin typeface="+mn-lt"/>
          <a:ea typeface="+mn-ea"/>
          <a:cs typeface="+mn-cs"/>
        </a:defRPr>
      </a:lvl5pPr>
      <a:lvl6pPr marL="2772410" indent="-251460" algn="l" defTabSz="100838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276600" indent="-251460" algn="l" defTabSz="100838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780155" indent="-251460" algn="l" defTabSz="100838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284345" indent="-251460" algn="l" defTabSz="100838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38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190" algn="l" defTabSz="100838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380" algn="l" defTabSz="100838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1935" algn="l" defTabSz="100838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125" algn="l" defTabSz="100838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0315" algn="l" defTabSz="100838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4505" algn="l" defTabSz="100838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8695" algn="l" defTabSz="100838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2250" algn="l" defTabSz="100838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7.png"/><Relationship Id="rId3" Type="http://schemas.openxmlformats.org/officeDocument/2006/relationships/image" Target="../media/image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1.png"/><Relationship Id="rId2" Type="http://schemas.openxmlformats.org/officeDocument/2006/relationships/image" Target="../media/image8.jpeg"/><Relationship Id="rId1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7"/>
          <p:cNvSpPr txBox="1"/>
          <p:nvPr/>
        </p:nvSpPr>
        <p:spPr>
          <a:xfrm>
            <a:off x="2710815" y="556260"/>
            <a:ext cx="69723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hu-HU" altLang="en-US" sz="3200" b="1"/>
              <a:t>Talajjavítás a gyakorlatban</a:t>
            </a:r>
            <a:endParaRPr lang="hu-HU" altLang="en-US" sz="3200" b="1"/>
          </a:p>
        </p:txBody>
      </p:sp>
      <p:sp>
        <p:nvSpPr>
          <p:cNvPr id="9" name="Text Box 8"/>
          <p:cNvSpPr txBox="1"/>
          <p:nvPr/>
        </p:nvSpPr>
        <p:spPr>
          <a:xfrm>
            <a:off x="2659380" y="6353175"/>
            <a:ext cx="707453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hu-HU" altLang="en-US"/>
              <a:t>Szabó Szilárd, Bucsi Tamás- Agro AIM HUNGÁRIA Kft.</a:t>
            </a:r>
            <a:endParaRPr lang="hu-HU" altLang="en-US"/>
          </a:p>
        </p:txBody>
      </p:sp>
      <p:pic>
        <p:nvPicPr>
          <p:cNvPr id="10" name="Content Placeholder 9" descr="IMG_20151008_111705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3615055" y="1748790"/>
            <a:ext cx="5934710" cy="4450715"/>
          </a:xfrm>
          <a:prstGeom prst="rect">
            <a:avLst/>
          </a:prstGeom>
        </p:spPr>
      </p:pic>
      <p:sp>
        <p:nvSpPr>
          <p:cNvPr id="12" name="Text Box 11"/>
          <p:cNvSpPr txBox="1"/>
          <p:nvPr/>
        </p:nvSpPr>
        <p:spPr>
          <a:xfrm>
            <a:off x="4216400" y="1334770"/>
            <a:ext cx="2740660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hu-HU" altLang="en-US"/>
              <a:t>NAKAdémia 2019</a:t>
            </a:r>
            <a:endParaRPr lang="hu-HU" altLang="en-US"/>
          </a:p>
        </p:txBody>
      </p:sp>
      <p:pic>
        <p:nvPicPr>
          <p:cNvPr id="2" name="Content Placeholder 1" descr="DSC_0094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323975" y="1814195"/>
            <a:ext cx="2797175" cy="1864995"/>
          </a:xfrm>
          <a:prstGeom prst="rect">
            <a:avLst/>
          </a:prstGeom>
        </p:spPr>
      </p:pic>
      <p:pic>
        <p:nvPicPr>
          <p:cNvPr id="4" name="Picture 3" descr="javít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0520" y="3477895"/>
            <a:ext cx="1065530" cy="1216660"/>
          </a:xfrm>
          <a:prstGeom prst="rect">
            <a:avLst/>
          </a:prstGeom>
        </p:spPr>
      </p:pic>
      <p:pic>
        <p:nvPicPr>
          <p:cNvPr id="5" name="Picture 4" descr="IMG_20151117_103107 (2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355" y="2966085"/>
            <a:ext cx="946150" cy="33870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1035" y="2752725"/>
            <a:ext cx="1151255" cy="1208405"/>
          </a:xfrm>
          <a:prstGeom prst="rect">
            <a:avLst/>
          </a:prstGeom>
        </p:spPr>
      </p:pic>
      <p:pic>
        <p:nvPicPr>
          <p:cNvPr id="11" name="Picture 10" descr="cN5s4nLThlOQ3Kd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3975" y="4356100"/>
            <a:ext cx="2061210" cy="15462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4454525" y="227330"/>
            <a:ext cx="7579360" cy="382270"/>
          </a:xfrm>
        </p:spPr>
        <p:txBody>
          <a:bodyPr/>
          <a:p>
            <a:r>
              <a:rPr lang="hu-HU" altLang="en-US" sz="2000"/>
              <a:t>FOLYAMAT</a:t>
            </a:r>
            <a:endParaRPr lang="hu-HU" altLang="en-US" sz="2000"/>
          </a:p>
        </p:txBody>
      </p:sp>
      <p:sp>
        <p:nvSpPr>
          <p:cNvPr id="4" name="Down Arrow Callout 3"/>
          <p:cNvSpPr/>
          <p:nvPr/>
        </p:nvSpPr>
        <p:spPr>
          <a:xfrm>
            <a:off x="683895" y="861695"/>
            <a:ext cx="3007995" cy="994410"/>
          </a:xfrm>
          <a:prstGeom prst="downArrowCallout">
            <a:avLst/>
          </a:prstGeom>
          <a:solidFill>
            <a:srgbClr val="FFC000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hu-HU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DÖNTÉSEK</a:t>
            </a:r>
            <a:endParaRPr kumimoji="0" lang="hu-H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hu-HU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mit, mennyit, hogyan, mikor</a:t>
            </a:r>
            <a:endParaRPr kumimoji="0" lang="hu-H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6" name="Down Arrow Callout 5"/>
          <p:cNvSpPr/>
          <p:nvPr/>
        </p:nvSpPr>
        <p:spPr>
          <a:xfrm>
            <a:off x="683895" y="3424555"/>
            <a:ext cx="2834005" cy="994410"/>
          </a:xfrm>
          <a:prstGeom prst="downArrowCallout">
            <a:avLst/>
          </a:prstGeom>
          <a:solidFill>
            <a:srgbClr val="FFC000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hu-HU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KIJUTTATTÁS</a:t>
            </a:r>
            <a:endParaRPr kumimoji="0" lang="hu-H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7" name="Down Arrow Callout 6"/>
          <p:cNvSpPr/>
          <p:nvPr/>
        </p:nvSpPr>
        <p:spPr>
          <a:xfrm>
            <a:off x="683895" y="4875530"/>
            <a:ext cx="2834005" cy="994410"/>
          </a:xfrm>
          <a:prstGeom prst="downArrowCallout">
            <a:avLst/>
          </a:prstGeom>
          <a:solidFill>
            <a:srgbClr val="FFC000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hu-HU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VISSZAMÉRÉS</a:t>
            </a:r>
            <a:endParaRPr kumimoji="0" lang="hu-H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8" name="Down Arrow Callout 7"/>
          <p:cNvSpPr/>
          <p:nvPr/>
        </p:nvSpPr>
        <p:spPr>
          <a:xfrm>
            <a:off x="683895" y="2121535"/>
            <a:ext cx="2834005" cy="994410"/>
          </a:xfrm>
          <a:prstGeom prst="downArrowCallout">
            <a:avLst/>
          </a:prstGeom>
          <a:solidFill>
            <a:srgbClr val="FFC000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hu-HU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TERVEZÉS, SZÁMÍTÁS</a:t>
            </a:r>
            <a:endParaRPr kumimoji="0" lang="hu-H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732790" y="6257290"/>
            <a:ext cx="2736215" cy="792480"/>
          </a:xfrm>
          <a:prstGeom prst="flowChartProcess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hu-HU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TALAJJAVÍTÁS</a:t>
            </a:r>
            <a:endParaRPr kumimoji="0" lang="hu-H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6033135" y="2000885"/>
            <a:ext cx="2080895" cy="863600"/>
          </a:xfrm>
          <a:prstGeom prst="chevron">
            <a:avLst/>
          </a:prstGeom>
          <a:solidFill>
            <a:srgbClr val="FFFF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hu-HU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JAVÍTÓ ANYAG </a:t>
            </a:r>
            <a:endParaRPr kumimoji="0" lang="hu-HU" altLang="zh-CN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hu-HU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KIVÁLASZTÁSA</a:t>
            </a:r>
            <a:endParaRPr kumimoji="0" lang="hu-HU" altLang="zh-CN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3883025" y="2000885"/>
            <a:ext cx="2080895" cy="863600"/>
          </a:xfrm>
          <a:prstGeom prst="chevron">
            <a:avLst/>
          </a:prstGeom>
          <a:solidFill>
            <a:srgbClr val="FFFF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hu-HU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MIKOR?</a:t>
            </a:r>
            <a:endParaRPr kumimoji="0" lang="hu-H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hu-HU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Állományban?</a:t>
            </a:r>
            <a:endParaRPr kumimoji="0" lang="hu-HU" altLang="zh-CN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5" name="Chevron 14"/>
          <p:cNvSpPr/>
          <p:nvPr/>
        </p:nvSpPr>
        <p:spPr>
          <a:xfrm>
            <a:off x="8046085" y="2000885"/>
            <a:ext cx="2080895" cy="863600"/>
          </a:xfrm>
          <a:prstGeom prst="chevron">
            <a:avLst/>
          </a:prstGeom>
          <a:solidFill>
            <a:srgbClr val="FFFF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hu-HU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PONTOS DÓZIS </a:t>
            </a:r>
            <a:endParaRPr kumimoji="0" lang="hu-HU" altLang="zh-CN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hu-HU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MEGHATÁROZÁSA</a:t>
            </a:r>
            <a:endParaRPr kumimoji="0" lang="hu-HU" altLang="zh-CN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3830955" y="3287395"/>
            <a:ext cx="2273300" cy="863600"/>
          </a:xfrm>
          <a:prstGeom prst="chevron">
            <a:avLst/>
          </a:prstGeom>
          <a:solidFill>
            <a:srgbClr val="FFFF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hu-HU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MILYEN GÉP ÁLL</a:t>
            </a:r>
            <a:endParaRPr kumimoji="0" lang="hu-HU" altLang="zh-CN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hu-HU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RENDELKEZÉSRE</a:t>
            </a:r>
            <a:endParaRPr kumimoji="0" lang="hu-HU" altLang="zh-CN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5911850" y="3287395"/>
            <a:ext cx="2663190" cy="863600"/>
          </a:xfrm>
          <a:prstGeom prst="chevron">
            <a:avLst/>
          </a:prstGeom>
          <a:solidFill>
            <a:srgbClr val="FFFF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hu-HU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MILYEN JAVÍTÓ ANYAGOT</a:t>
            </a:r>
            <a:endParaRPr kumimoji="0" lang="hu-HU" altLang="zh-CN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hu-HU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VÁLASZTOTTAM?</a:t>
            </a:r>
            <a:endParaRPr kumimoji="0" lang="hu-HU" altLang="zh-CN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8" name="Chevron 17"/>
          <p:cNvSpPr/>
          <p:nvPr/>
        </p:nvSpPr>
        <p:spPr>
          <a:xfrm>
            <a:off x="8427085" y="3287395"/>
            <a:ext cx="2125345" cy="863600"/>
          </a:xfrm>
          <a:prstGeom prst="chevron">
            <a:avLst/>
          </a:prstGeom>
          <a:solidFill>
            <a:srgbClr val="FFFF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hu-HU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kijuttatás 1 vagy több</a:t>
            </a:r>
            <a:endParaRPr kumimoji="0" lang="hu-HU" altLang="zh-CN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hu-HU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menetben</a:t>
            </a:r>
            <a:endParaRPr kumimoji="0" lang="hu-HU" altLang="zh-CN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9" name="Chevron 18"/>
          <p:cNvSpPr/>
          <p:nvPr/>
        </p:nvSpPr>
        <p:spPr>
          <a:xfrm>
            <a:off x="3787140" y="4709160"/>
            <a:ext cx="2410460" cy="863600"/>
          </a:xfrm>
          <a:prstGeom prst="chevron">
            <a:avLst/>
          </a:prstGeom>
          <a:solidFill>
            <a:srgbClr val="FFFF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hu-HU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FELTÖLTŐ/FENNTARTÓ</a:t>
            </a:r>
            <a:endParaRPr kumimoji="0" lang="hu-HU" altLang="zh-CN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6164580" y="4709160"/>
            <a:ext cx="2887345" cy="863600"/>
          </a:xfrm>
          <a:prstGeom prst="chevron">
            <a:avLst/>
          </a:prstGeom>
          <a:solidFill>
            <a:srgbClr val="FFFF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hu-HU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HATÓANYAG+HASZNOSULÁS</a:t>
            </a:r>
            <a:endParaRPr kumimoji="0" lang="hu-HU" altLang="zh-CN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pic>
        <p:nvPicPr>
          <p:cNvPr id="29" name="Content Placeholder 9" descr="Prega talaj 1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3787140" y="5869940"/>
            <a:ext cx="1871345" cy="14039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" name="Content Placeholder 27" descr="prega talaj2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04890" y="5869940"/>
            <a:ext cx="1824355" cy="1337945"/>
          </a:xfrm>
          <a:prstGeom prst="rect">
            <a:avLst/>
          </a:prstGeom>
        </p:spPr>
      </p:pic>
      <p:sp>
        <p:nvSpPr>
          <p:cNvPr id="2" name="Down Arrow Callout 1"/>
          <p:cNvSpPr/>
          <p:nvPr/>
        </p:nvSpPr>
        <p:spPr>
          <a:xfrm>
            <a:off x="7308215" y="692785"/>
            <a:ext cx="2478405" cy="1224280"/>
          </a:xfrm>
          <a:prstGeom prst="downArrowCallout">
            <a:avLst/>
          </a:prstGeom>
          <a:solidFill>
            <a:srgbClr val="FFFF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hu-HU" altLang="zh-CN" sz="1800" smtClean="0">
                <a:ln>
                  <a:noFill/>
                </a:ln>
                <a:effectLst/>
                <a:latin typeface="Arial" panose="020B0604020202020204" pitchFamily="34" charset="0"/>
                <a:ea typeface="SimSun" panose="02010600030101010101" pitchFamily="2" charset="-122"/>
                <a:sym typeface="+mn-ea"/>
              </a:rPr>
              <a:t>Táblaszintű</a:t>
            </a:r>
            <a:endParaRPr kumimoji="0" lang="hu-H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hu-HU" altLang="zh-CN" sz="1800" smtClean="0">
                <a:ln>
                  <a:noFill/>
                </a:ln>
                <a:effectLst/>
                <a:latin typeface="Arial" panose="020B0604020202020204" pitchFamily="34" charset="0"/>
                <a:ea typeface="SimSun" panose="02010600030101010101" pitchFamily="2" charset="-122"/>
                <a:sym typeface="+mn-ea"/>
              </a:rPr>
              <a:t>-átlag (hagyományos)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5" name="Down Arrow Callout 4"/>
          <p:cNvSpPr/>
          <p:nvPr/>
        </p:nvSpPr>
        <p:spPr>
          <a:xfrm>
            <a:off x="4088130" y="692785"/>
            <a:ext cx="2836545" cy="1224280"/>
          </a:xfrm>
          <a:prstGeom prst="downArrowCallout">
            <a:avLst/>
          </a:prstGeom>
          <a:solidFill>
            <a:srgbClr val="FFFF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hu-HU" altLang="zh-CN" sz="1800" smtClean="0">
                <a:ln>
                  <a:noFill/>
                </a:ln>
                <a:effectLst/>
                <a:latin typeface="Arial" panose="020B0604020202020204" pitchFamily="34" charset="0"/>
                <a:ea typeface="SimSun" panose="02010600030101010101" pitchFamily="2" charset="-122"/>
                <a:sym typeface="+mn-ea"/>
              </a:rPr>
              <a:t>PRECÍZIÓS</a:t>
            </a:r>
            <a:endParaRPr kumimoji="0" lang="hu-H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hu-HU" altLang="zh-CN" sz="1800" smtClean="0">
                <a:ln>
                  <a:noFill/>
                </a:ln>
                <a:effectLst/>
                <a:latin typeface="Arial" panose="020B0604020202020204" pitchFamily="34" charset="0"/>
                <a:ea typeface="SimSun" panose="02010600030101010101" pitchFamily="2" charset="-122"/>
                <a:sym typeface="+mn-ea"/>
              </a:rPr>
              <a:t>táblán belüli differenciál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934460" y="309086"/>
            <a:ext cx="9624060" cy="642331"/>
          </a:xfrm>
        </p:spPr>
        <p:txBody>
          <a:bodyPr/>
          <a:p>
            <a:r>
              <a:rPr lang="hu-HU" altLang="en-US" sz="2000"/>
              <a:t>MENNYIT, MIVEL?</a:t>
            </a:r>
            <a:endParaRPr lang="hu-HU" altLang="en-US" sz="2000"/>
          </a:p>
        </p:txBody>
      </p:sp>
      <p:pic>
        <p:nvPicPr>
          <p:cNvPr id="10" name="Content Placeholder 9" descr="szakszend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14960" y="1948180"/>
            <a:ext cx="3619500" cy="2535555"/>
          </a:xfrm>
          <a:prstGeom prst="rect">
            <a:avLst/>
          </a:prstGeom>
        </p:spPr>
      </p:pic>
      <p:sp>
        <p:nvSpPr>
          <p:cNvPr id="12" name="Text Box 11"/>
          <p:cNvSpPr txBox="1"/>
          <p:nvPr/>
        </p:nvSpPr>
        <p:spPr>
          <a:xfrm>
            <a:off x="517525" y="1015365"/>
            <a:ext cx="38620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hu-HU" altLang="en-US" sz="1200" b="1"/>
              <a:t>HAGYOMÁNYOS (5 ha-os mintavétel</a:t>
            </a:r>
            <a:r>
              <a:rPr lang="hu-HU" altLang="en-US" sz="1200"/>
              <a:t>)</a:t>
            </a:r>
            <a:endParaRPr lang="hu-HU" altLang="en-US" sz="120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116330" y="2785110"/>
            <a:ext cx="1131570" cy="956945"/>
          </a:xfrm>
          <a:prstGeom prst="line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" name="Straight Connector 14"/>
          <p:cNvCxnSpPr/>
          <p:nvPr/>
        </p:nvCxnSpPr>
        <p:spPr>
          <a:xfrm>
            <a:off x="1118870" y="3072765"/>
            <a:ext cx="831850" cy="983615"/>
          </a:xfrm>
          <a:prstGeom prst="line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" name="Straight Connector 15"/>
          <p:cNvCxnSpPr/>
          <p:nvPr/>
        </p:nvCxnSpPr>
        <p:spPr>
          <a:xfrm flipH="1">
            <a:off x="1315085" y="2844165"/>
            <a:ext cx="1295400" cy="1142365"/>
          </a:xfrm>
          <a:prstGeom prst="line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" name="Straight Connector 16"/>
          <p:cNvCxnSpPr/>
          <p:nvPr/>
        </p:nvCxnSpPr>
        <p:spPr>
          <a:xfrm>
            <a:off x="1416050" y="2863215"/>
            <a:ext cx="831850" cy="983615"/>
          </a:xfrm>
          <a:prstGeom prst="line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" name="Straight Connector 17"/>
          <p:cNvCxnSpPr/>
          <p:nvPr/>
        </p:nvCxnSpPr>
        <p:spPr>
          <a:xfrm>
            <a:off x="1708785" y="2654935"/>
            <a:ext cx="831850" cy="983615"/>
          </a:xfrm>
          <a:prstGeom prst="line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" name="Straight Connector 18"/>
          <p:cNvCxnSpPr/>
          <p:nvPr/>
        </p:nvCxnSpPr>
        <p:spPr>
          <a:xfrm>
            <a:off x="2141220" y="2565400"/>
            <a:ext cx="613410" cy="711200"/>
          </a:xfrm>
          <a:prstGeom prst="line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Freeform 19"/>
          <p:cNvSpPr/>
          <p:nvPr/>
        </p:nvSpPr>
        <p:spPr>
          <a:xfrm>
            <a:off x="1127760" y="2762885"/>
            <a:ext cx="1795145" cy="1218565"/>
          </a:xfrm>
          <a:custGeom>
            <a:avLst/>
            <a:gdLst>
              <a:gd name="connisteX0" fmla="*/ 0 w 1795145"/>
              <a:gd name="connsiteY0" fmla="*/ 523875 h 1218825"/>
              <a:gd name="connisteX1" fmla="*/ 71120 w 1795145"/>
              <a:gd name="connsiteY1" fmla="*/ 532765 h 1218825"/>
              <a:gd name="connisteX2" fmla="*/ 142240 w 1795145"/>
              <a:gd name="connsiteY2" fmla="*/ 586105 h 1218825"/>
              <a:gd name="connisteX3" fmla="*/ 142240 w 1795145"/>
              <a:gd name="connsiteY3" fmla="*/ 657225 h 1218825"/>
              <a:gd name="connisteX4" fmla="*/ 115570 w 1795145"/>
              <a:gd name="connsiteY4" fmla="*/ 728345 h 1218825"/>
              <a:gd name="connisteX5" fmla="*/ 80010 w 1795145"/>
              <a:gd name="connsiteY5" fmla="*/ 799465 h 1218825"/>
              <a:gd name="connisteX6" fmla="*/ 88900 w 1795145"/>
              <a:gd name="connsiteY6" fmla="*/ 870585 h 1218825"/>
              <a:gd name="connisteX7" fmla="*/ 160020 w 1795145"/>
              <a:gd name="connsiteY7" fmla="*/ 923925 h 1218825"/>
              <a:gd name="connisteX8" fmla="*/ 231140 w 1795145"/>
              <a:gd name="connsiteY8" fmla="*/ 923925 h 1218825"/>
              <a:gd name="connisteX9" fmla="*/ 302260 w 1795145"/>
              <a:gd name="connsiteY9" fmla="*/ 923925 h 1218825"/>
              <a:gd name="connisteX10" fmla="*/ 364490 w 1795145"/>
              <a:gd name="connsiteY10" fmla="*/ 995045 h 1218825"/>
              <a:gd name="connisteX11" fmla="*/ 373380 w 1795145"/>
              <a:gd name="connsiteY11" fmla="*/ 1066165 h 1218825"/>
              <a:gd name="connisteX12" fmla="*/ 373380 w 1795145"/>
              <a:gd name="connsiteY12" fmla="*/ 1137285 h 1218825"/>
              <a:gd name="connisteX13" fmla="*/ 391160 w 1795145"/>
              <a:gd name="connsiteY13" fmla="*/ 1208405 h 1218825"/>
              <a:gd name="connisteX14" fmla="*/ 462280 w 1795145"/>
              <a:gd name="connsiteY14" fmla="*/ 1217295 h 1218825"/>
              <a:gd name="connisteX15" fmla="*/ 533400 w 1795145"/>
              <a:gd name="connsiteY15" fmla="*/ 1208405 h 1218825"/>
              <a:gd name="connisteX16" fmla="*/ 604520 w 1795145"/>
              <a:gd name="connsiteY16" fmla="*/ 1163955 h 1218825"/>
              <a:gd name="connisteX17" fmla="*/ 675640 w 1795145"/>
              <a:gd name="connsiteY17" fmla="*/ 1101725 h 1218825"/>
              <a:gd name="connisteX18" fmla="*/ 684530 w 1795145"/>
              <a:gd name="connsiteY18" fmla="*/ 1021715 h 1218825"/>
              <a:gd name="connisteX19" fmla="*/ 693420 w 1795145"/>
              <a:gd name="connsiteY19" fmla="*/ 941705 h 1218825"/>
              <a:gd name="connisteX20" fmla="*/ 737870 w 1795145"/>
              <a:gd name="connsiteY20" fmla="*/ 870585 h 1218825"/>
              <a:gd name="connisteX21" fmla="*/ 746760 w 1795145"/>
              <a:gd name="connsiteY21" fmla="*/ 799465 h 1218825"/>
              <a:gd name="connisteX22" fmla="*/ 755650 w 1795145"/>
              <a:gd name="connsiteY22" fmla="*/ 728345 h 1218825"/>
              <a:gd name="connisteX23" fmla="*/ 702310 w 1795145"/>
              <a:gd name="connsiteY23" fmla="*/ 657225 h 1218825"/>
              <a:gd name="connisteX24" fmla="*/ 631190 w 1795145"/>
              <a:gd name="connsiteY24" fmla="*/ 639445 h 1218825"/>
              <a:gd name="connisteX25" fmla="*/ 560070 w 1795145"/>
              <a:gd name="connsiteY25" fmla="*/ 630555 h 1218825"/>
              <a:gd name="connisteX26" fmla="*/ 488950 w 1795145"/>
              <a:gd name="connsiteY26" fmla="*/ 630555 h 1218825"/>
              <a:gd name="connisteX27" fmla="*/ 408940 w 1795145"/>
              <a:gd name="connsiteY27" fmla="*/ 648335 h 1218825"/>
              <a:gd name="connisteX28" fmla="*/ 337820 w 1795145"/>
              <a:gd name="connsiteY28" fmla="*/ 666115 h 1218825"/>
              <a:gd name="connisteX29" fmla="*/ 311150 w 1795145"/>
              <a:gd name="connsiteY29" fmla="*/ 594995 h 1218825"/>
              <a:gd name="connisteX30" fmla="*/ 311150 w 1795145"/>
              <a:gd name="connsiteY30" fmla="*/ 523875 h 1218825"/>
              <a:gd name="connisteX31" fmla="*/ 311150 w 1795145"/>
              <a:gd name="connsiteY31" fmla="*/ 443865 h 1218825"/>
              <a:gd name="connisteX32" fmla="*/ 320040 w 1795145"/>
              <a:gd name="connsiteY32" fmla="*/ 372745 h 1218825"/>
              <a:gd name="connisteX33" fmla="*/ 373380 w 1795145"/>
              <a:gd name="connsiteY33" fmla="*/ 302260 h 1218825"/>
              <a:gd name="connisteX34" fmla="*/ 444500 w 1795145"/>
              <a:gd name="connsiteY34" fmla="*/ 248920 h 1218825"/>
              <a:gd name="connisteX35" fmla="*/ 497840 w 1795145"/>
              <a:gd name="connsiteY35" fmla="*/ 177800 h 1218825"/>
              <a:gd name="connisteX36" fmla="*/ 568960 w 1795145"/>
              <a:gd name="connsiteY36" fmla="*/ 177800 h 1218825"/>
              <a:gd name="connisteX37" fmla="*/ 640080 w 1795145"/>
              <a:gd name="connsiteY37" fmla="*/ 222250 h 1218825"/>
              <a:gd name="connisteX38" fmla="*/ 711200 w 1795145"/>
              <a:gd name="connsiteY38" fmla="*/ 275590 h 1218825"/>
              <a:gd name="connisteX39" fmla="*/ 782320 w 1795145"/>
              <a:gd name="connsiteY39" fmla="*/ 302260 h 1218825"/>
              <a:gd name="connisteX40" fmla="*/ 808990 w 1795145"/>
              <a:gd name="connsiteY40" fmla="*/ 372745 h 1218825"/>
              <a:gd name="connisteX41" fmla="*/ 808990 w 1795145"/>
              <a:gd name="connsiteY41" fmla="*/ 443865 h 1218825"/>
              <a:gd name="connisteX42" fmla="*/ 817880 w 1795145"/>
              <a:gd name="connsiteY42" fmla="*/ 514985 h 1218825"/>
              <a:gd name="connisteX43" fmla="*/ 826770 w 1795145"/>
              <a:gd name="connsiteY43" fmla="*/ 586105 h 1218825"/>
              <a:gd name="connisteX44" fmla="*/ 853440 w 1795145"/>
              <a:gd name="connsiteY44" fmla="*/ 657225 h 1218825"/>
              <a:gd name="connisteX45" fmla="*/ 923925 w 1795145"/>
              <a:gd name="connsiteY45" fmla="*/ 683895 h 1218825"/>
              <a:gd name="connisteX46" fmla="*/ 995045 w 1795145"/>
              <a:gd name="connsiteY46" fmla="*/ 675005 h 1218825"/>
              <a:gd name="connisteX47" fmla="*/ 1066165 w 1795145"/>
              <a:gd name="connsiteY47" fmla="*/ 648335 h 1218825"/>
              <a:gd name="connisteX48" fmla="*/ 1137285 w 1795145"/>
              <a:gd name="connsiteY48" fmla="*/ 603885 h 1218825"/>
              <a:gd name="connisteX49" fmla="*/ 1208405 w 1795145"/>
              <a:gd name="connsiteY49" fmla="*/ 541655 h 1218825"/>
              <a:gd name="connisteX50" fmla="*/ 1243965 w 1795145"/>
              <a:gd name="connsiteY50" fmla="*/ 461645 h 1218825"/>
              <a:gd name="connisteX51" fmla="*/ 1315085 w 1795145"/>
              <a:gd name="connsiteY51" fmla="*/ 399415 h 1218825"/>
              <a:gd name="connisteX52" fmla="*/ 1350645 w 1795145"/>
              <a:gd name="connsiteY52" fmla="*/ 328930 h 1218825"/>
              <a:gd name="connisteX53" fmla="*/ 1368425 w 1795145"/>
              <a:gd name="connsiteY53" fmla="*/ 257810 h 1218825"/>
              <a:gd name="connisteX54" fmla="*/ 1297305 w 1795145"/>
              <a:gd name="connsiteY54" fmla="*/ 195580 h 1218825"/>
              <a:gd name="connisteX55" fmla="*/ 1226185 w 1795145"/>
              <a:gd name="connsiteY55" fmla="*/ 195580 h 1218825"/>
              <a:gd name="connisteX56" fmla="*/ 1155065 w 1795145"/>
              <a:gd name="connsiteY56" fmla="*/ 195580 h 1218825"/>
              <a:gd name="connisteX57" fmla="*/ 1083945 w 1795145"/>
              <a:gd name="connsiteY57" fmla="*/ 204470 h 1218825"/>
              <a:gd name="connisteX58" fmla="*/ 1012825 w 1795145"/>
              <a:gd name="connsiteY58" fmla="*/ 213360 h 1218825"/>
              <a:gd name="connisteX59" fmla="*/ 941705 w 1795145"/>
              <a:gd name="connsiteY59" fmla="*/ 186690 h 1218825"/>
              <a:gd name="connisteX60" fmla="*/ 1021715 w 1795145"/>
              <a:gd name="connsiteY60" fmla="*/ 160020 h 1218825"/>
              <a:gd name="connisteX61" fmla="*/ 1092835 w 1795145"/>
              <a:gd name="connsiteY61" fmla="*/ 160020 h 1218825"/>
              <a:gd name="connisteX62" fmla="*/ 1163955 w 1795145"/>
              <a:gd name="connsiteY62" fmla="*/ 160020 h 1218825"/>
              <a:gd name="connisteX63" fmla="*/ 1235075 w 1795145"/>
              <a:gd name="connsiteY63" fmla="*/ 160020 h 1218825"/>
              <a:gd name="connisteX64" fmla="*/ 1306195 w 1795145"/>
              <a:gd name="connsiteY64" fmla="*/ 151130 h 1218825"/>
              <a:gd name="connisteX65" fmla="*/ 1377315 w 1795145"/>
              <a:gd name="connsiteY65" fmla="*/ 124460 h 1218825"/>
              <a:gd name="connisteX66" fmla="*/ 1448435 w 1795145"/>
              <a:gd name="connsiteY66" fmla="*/ 115570 h 1218825"/>
              <a:gd name="connisteX67" fmla="*/ 1519555 w 1795145"/>
              <a:gd name="connsiteY67" fmla="*/ 115570 h 1218825"/>
              <a:gd name="connisteX68" fmla="*/ 1590675 w 1795145"/>
              <a:gd name="connsiteY68" fmla="*/ 124460 h 1218825"/>
              <a:gd name="connisteX69" fmla="*/ 1661795 w 1795145"/>
              <a:gd name="connsiteY69" fmla="*/ 115570 h 1218825"/>
              <a:gd name="connisteX70" fmla="*/ 1732915 w 1795145"/>
              <a:gd name="connsiteY70" fmla="*/ 71120 h 1218825"/>
              <a:gd name="connisteX71" fmla="*/ 1795145 w 1795145"/>
              <a:gd name="connsiteY71" fmla="*/ 0 h 121882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</a:cxnLst>
            <a:rect l="l" t="t" r="r" b="b"/>
            <a:pathLst>
              <a:path w="1795145" h="1218825">
                <a:moveTo>
                  <a:pt x="0" y="523875"/>
                </a:moveTo>
                <a:cubicBezTo>
                  <a:pt x="12700" y="524510"/>
                  <a:pt x="42545" y="520065"/>
                  <a:pt x="71120" y="532765"/>
                </a:cubicBezTo>
                <a:cubicBezTo>
                  <a:pt x="99695" y="545465"/>
                  <a:pt x="128270" y="561340"/>
                  <a:pt x="142240" y="586105"/>
                </a:cubicBezTo>
                <a:cubicBezTo>
                  <a:pt x="156210" y="610870"/>
                  <a:pt x="147320" y="628650"/>
                  <a:pt x="142240" y="657225"/>
                </a:cubicBezTo>
                <a:cubicBezTo>
                  <a:pt x="137160" y="685800"/>
                  <a:pt x="128270" y="699770"/>
                  <a:pt x="115570" y="728345"/>
                </a:cubicBezTo>
                <a:cubicBezTo>
                  <a:pt x="102870" y="756920"/>
                  <a:pt x="85090" y="770890"/>
                  <a:pt x="80010" y="799465"/>
                </a:cubicBezTo>
                <a:cubicBezTo>
                  <a:pt x="74930" y="828040"/>
                  <a:pt x="73025" y="845820"/>
                  <a:pt x="88900" y="870585"/>
                </a:cubicBezTo>
                <a:cubicBezTo>
                  <a:pt x="104775" y="895350"/>
                  <a:pt x="131445" y="913130"/>
                  <a:pt x="160020" y="923925"/>
                </a:cubicBezTo>
                <a:cubicBezTo>
                  <a:pt x="188595" y="934720"/>
                  <a:pt x="202565" y="923925"/>
                  <a:pt x="231140" y="923925"/>
                </a:cubicBezTo>
                <a:cubicBezTo>
                  <a:pt x="259715" y="923925"/>
                  <a:pt x="275590" y="909955"/>
                  <a:pt x="302260" y="923925"/>
                </a:cubicBezTo>
                <a:cubicBezTo>
                  <a:pt x="328930" y="937895"/>
                  <a:pt x="350520" y="966470"/>
                  <a:pt x="364490" y="995045"/>
                </a:cubicBezTo>
                <a:cubicBezTo>
                  <a:pt x="378460" y="1023620"/>
                  <a:pt x="371475" y="1037590"/>
                  <a:pt x="373380" y="1066165"/>
                </a:cubicBezTo>
                <a:cubicBezTo>
                  <a:pt x="375285" y="1094740"/>
                  <a:pt x="369570" y="1108710"/>
                  <a:pt x="373380" y="1137285"/>
                </a:cubicBezTo>
                <a:cubicBezTo>
                  <a:pt x="377190" y="1165860"/>
                  <a:pt x="373380" y="1192530"/>
                  <a:pt x="391160" y="1208405"/>
                </a:cubicBezTo>
                <a:cubicBezTo>
                  <a:pt x="408940" y="1224280"/>
                  <a:pt x="433705" y="1217295"/>
                  <a:pt x="462280" y="1217295"/>
                </a:cubicBezTo>
                <a:cubicBezTo>
                  <a:pt x="490855" y="1217295"/>
                  <a:pt x="504825" y="1219200"/>
                  <a:pt x="533400" y="1208405"/>
                </a:cubicBezTo>
                <a:cubicBezTo>
                  <a:pt x="561975" y="1197610"/>
                  <a:pt x="575945" y="1185545"/>
                  <a:pt x="604520" y="1163955"/>
                </a:cubicBezTo>
                <a:cubicBezTo>
                  <a:pt x="633095" y="1142365"/>
                  <a:pt x="659765" y="1130300"/>
                  <a:pt x="675640" y="1101725"/>
                </a:cubicBezTo>
                <a:cubicBezTo>
                  <a:pt x="691515" y="1073150"/>
                  <a:pt x="680720" y="1053465"/>
                  <a:pt x="684530" y="1021715"/>
                </a:cubicBezTo>
                <a:cubicBezTo>
                  <a:pt x="688340" y="989965"/>
                  <a:pt x="682625" y="972185"/>
                  <a:pt x="693420" y="941705"/>
                </a:cubicBezTo>
                <a:cubicBezTo>
                  <a:pt x="704215" y="911225"/>
                  <a:pt x="727075" y="899160"/>
                  <a:pt x="737870" y="870585"/>
                </a:cubicBezTo>
                <a:cubicBezTo>
                  <a:pt x="748665" y="842010"/>
                  <a:pt x="742950" y="828040"/>
                  <a:pt x="746760" y="799465"/>
                </a:cubicBezTo>
                <a:cubicBezTo>
                  <a:pt x="750570" y="770890"/>
                  <a:pt x="764540" y="756920"/>
                  <a:pt x="755650" y="728345"/>
                </a:cubicBezTo>
                <a:cubicBezTo>
                  <a:pt x="746760" y="699770"/>
                  <a:pt x="727075" y="675005"/>
                  <a:pt x="702310" y="657225"/>
                </a:cubicBezTo>
                <a:cubicBezTo>
                  <a:pt x="677545" y="639445"/>
                  <a:pt x="659765" y="644525"/>
                  <a:pt x="631190" y="639445"/>
                </a:cubicBezTo>
                <a:cubicBezTo>
                  <a:pt x="602615" y="634365"/>
                  <a:pt x="588645" y="632460"/>
                  <a:pt x="560070" y="630555"/>
                </a:cubicBezTo>
                <a:cubicBezTo>
                  <a:pt x="531495" y="628650"/>
                  <a:pt x="519430" y="626745"/>
                  <a:pt x="488950" y="630555"/>
                </a:cubicBezTo>
                <a:cubicBezTo>
                  <a:pt x="458470" y="634365"/>
                  <a:pt x="439420" y="641350"/>
                  <a:pt x="408940" y="648335"/>
                </a:cubicBezTo>
                <a:cubicBezTo>
                  <a:pt x="378460" y="655320"/>
                  <a:pt x="357505" y="676910"/>
                  <a:pt x="337820" y="666115"/>
                </a:cubicBezTo>
                <a:cubicBezTo>
                  <a:pt x="318135" y="655320"/>
                  <a:pt x="316230" y="623570"/>
                  <a:pt x="311150" y="594995"/>
                </a:cubicBezTo>
                <a:cubicBezTo>
                  <a:pt x="306070" y="566420"/>
                  <a:pt x="311150" y="554355"/>
                  <a:pt x="311150" y="523875"/>
                </a:cubicBezTo>
                <a:cubicBezTo>
                  <a:pt x="311150" y="493395"/>
                  <a:pt x="309245" y="474345"/>
                  <a:pt x="311150" y="443865"/>
                </a:cubicBezTo>
                <a:cubicBezTo>
                  <a:pt x="313055" y="413385"/>
                  <a:pt x="307340" y="401320"/>
                  <a:pt x="320040" y="372745"/>
                </a:cubicBezTo>
                <a:cubicBezTo>
                  <a:pt x="332740" y="344170"/>
                  <a:pt x="348615" y="327025"/>
                  <a:pt x="373380" y="302260"/>
                </a:cubicBezTo>
                <a:cubicBezTo>
                  <a:pt x="398145" y="277495"/>
                  <a:pt x="419735" y="273685"/>
                  <a:pt x="444500" y="248920"/>
                </a:cubicBezTo>
                <a:cubicBezTo>
                  <a:pt x="469265" y="224155"/>
                  <a:pt x="473075" y="191770"/>
                  <a:pt x="497840" y="177800"/>
                </a:cubicBezTo>
                <a:cubicBezTo>
                  <a:pt x="522605" y="163830"/>
                  <a:pt x="540385" y="168910"/>
                  <a:pt x="568960" y="177800"/>
                </a:cubicBezTo>
                <a:cubicBezTo>
                  <a:pt x="597535" y="186690"/>
                  <a:pt x="611505" y="202565"/>
                  <a:pt x="640080" y="222250"/>
                </a:cubicBezTo>
                <a:cubicBezTo>
                  <a:pt x="668655" y="241935"/>
                  <a:pt x="682625" y="259715"/>
                  <a:pt x="711200" y="275590"/>
                </a:cubicBezTo>
                <a:cubicBezTo>
                  <a:pt x="739775" y="291465"/>
                  <a:pt x="762635" y="282575"/>
                  <a:pt x="782320" y="302260"/>
                </a:cubicBezTo>
                <a:cubicBezTo>
                  <a:pt x="802005" y="321945"/>
                  <a:pt x="803910" y="344170"/>
                  <a:pt x="808990" y="372745"/>
                </a:cubicBezTo>
                <a:cubicBezTo>
                  <a:pt x="814070" y="401320"/>
                  <a:pt x="807085" y="415290"/>
                  <a:pt x="808990" y="443865"/>
                </a:cubicBezTo>
                <a:cubicBezTo>
                  <a:pt x="810895" y="472440"/>
                  <a:pt x="814070" y="486410"/>
                  <a:pt x="817880" y="514985"/>
                </a:cubicBezTo>
                <a:cubicBezTo>
                  <a:pt x="821690" y="543560"/>
                  <a:pt x="819785" y="557530"/>
                  <a:pt x="826770" y="586105"/>
                </a:cubicBezTo>
                <a:cubicBezTo>
                  <a:pt x="833755" y="614680"/>
                  <a:pt x="833755" y="637540"/>
                  <a:pt x="853440" y="657225"/>
                </a:cubicBezTo>
                <a:cubicBezTo>
                  <a:pt x="873125" y="676910"/>
                  <a:pt x="895350" y="680085"/>
                  <a:pt x="923925" y="683895"/>
                </a:cubicBezTo>
                <a:cubicBezTo>
                  <a:pt x="952500" y="687705"/>
                  <a:pt x="966470" y="681990"/>
                  <a:pt x="995045" y="675005"/>
                </a:cubicBezTo>
                <a:cubicBezTo>
                  <a:pt x="1023620" y="668020"/>
                  <a:pt x="1037590" y="662305"/>
                  <a:pt x="1066165" y="648335"/>
                </a:cubicBezTo>
                <a:cubicBezTo>
                  <a:pt x="1094740" y="634365"/>
                  <a:pt x="1108710" y="625475"/>
                  <a:pt x="1137285" y="603885"/>
                </a:cubicBezTo>
                <a:cubicBezTo>
                  <a:pt x="1165860" y="582295"/>
                  <a:pt x="1186815" y="570230"/>
                  <a:pt x="1208405" y="541655"/>
                </a:cubicBezTo>
                <a:cubicBezTo>
                  <a:pt x="1229995" y="513080"/>
                  <a:pt x="1222375" y="490220"/>
                  <a:pt x="1243965" y="461645"/>
                </a:cubicBezTo>
                <a:cubicBezTo>
                  <a:pt x="1265555" y="433070"/>
                  <a:pt x="1293495" y="426085"/>
                  <a:pt x="1315085" y="399415"/>
                </a:cubicBezTo>
                <a:cubicBezTo>
                  <a:pt x="1336675" y="372745"/>
                  <a:pt x="1339850" y="357505"/>
                  <a:pt x="1350645" y="328930"/>
                </a:cubicBezTo>
                <a:cubicBezTo>
                  <a:pt x="1361440" y="300355"/>
                  <a:pt x="1379220" y="284480"/>
                  <a:pt x="1368425" y="257810"/>
                </a:cubicBezTo>
                <a:cubicBezTo>
                  <a:pt x="1357630" y="231140"/>
                  <a:pt x="1325880" y="208280"/>
                  <a:pt x="1297305" y="195580"/>
                </a:cubicBezTo>
                <a:cubicBezTo>
                  <a:pt x="1268730" y="182880"/>
                  <a:pt x="1254760" y="195580"/>
                  <a:pt x="1226185" y="195580"/>
                </a:cubicBezTo>
                <a:cubicBezTo>
                  <a:pt x="1197610" y="195580"/>
                  <a:pt x="1183640" y="193675"/>
                  <a:pt x="1155065" y="195580"/>
                </a:cubicBezTo>
                <a:cubicBezTo>
                  <a:pt x="1126490" y="197485"/>
                  <a:pt x="1112520" y="200660"/>
                  <a:pt x="1083945" y="204470"/>
                </a:cubicBezTo>
                <a:cubicBezTo>
                  <a:pt x="1055370" y="208280"/>
                  <a:pt x="1041400" y="217170"/>
                  <a:pt x="1012825" y="213360"/>
                </a:cubicBezTo>
                <a:cubicBezTo>
                  <a:pt x="984250" y="209550"/>
                  <a:pt x="939800" y="197485"/>
                  <a:pt x="941705" y="186690"/>
                </a:cubicBezTo>
                <a:cubicBezTo>
                  <a:pt x="943610" y="175895"/>
                  <a:pt x="991235" y="165100"/>
                  <a:pt x="1021715" y="160020"/>
                </a:cubicBezTo>
                <a:cubicBezTo>
                  <a:pt x="1052195" y="154940"/>
                  <a:pt x="1064260" y="160020"/>
                  <a:pt x="1092835" y="160020"/>
                </a:cubicBezTo>
                <a:cubicBezTo>
                  <a:pt x="1121410" y="160020"/>
                  <a:pt x="1135380" y="160020"/>
                  <a:pt x="1163955" y="160020"/>
                </a:cubicBezTo>
                <a:cubicBezTo>
                  <a:pt x="1192530" y="160020"/>
                  <a:pt x="1206500" y="161925"/>
                  <a:pt x="1235075" y="160020"/>
                </a:cubicBezTo>
                <a:cubicBezTo>
                  <a:pt x="1263650" y="158115"/>
                  <a:pt x="1277620" y="158115"/>
                  <a:pt x="1306195" y="151130"/>
                </a:cubicBezTo>
                <a:cubicBezTo>
                  <a:pt x="1334770" y="144145"/>
                  <a:pt x="1348740" y="131445"/>
                  <a:pt x="1377315" y="124460"/>
                </a:cubicBezTo>
                <a:cubicBezTo>
                  <a:pt x="1405890" y="117475"/>
                  <a:pt x="1419860" y="117475"/>
                  <a:pt x="1448435" y="115570"/>
                </a:cubicBezTo>
                <a:cubicBezTo>
                  <a:pt x="1477010" y="113665"/>
                  <a:pt x="1490980" y="113665"/>
                  <a:pt x="1519555" y="115570"/>
                </a:cubicBezTo>
                <a:cubicBezTo>
                  <a:pt x="1548130" y="117475"/>
                  <a:pt x="1562100" y="124460"/>
                  <a:pt x="1590675" y="124460"/>
                </a:cubicBezTo>
                <a:cubicBezTo>
                  <a:pt x="1619250" y="124460"/>
                  <a:pt x="1633220" y="126365"/>
                  <a:pt x="1661795" y="115570"/>
                </a:cubicBezTo>
                <a:cubicBezTo>
                  <a:pt x="1690370" y="104775"/>
                  <a:pt x="1706245" y="93980"/>
                  <a:pt x="1732915" y="71120"/>
                </a:cubicBezTo>
                <a:cubicBezTo>
                  <a:pt x="1759585" y="48260"/>
                  <a:pt x="1784350" y="13335"/>
                  <a:pt x="1795145" y="0"/>
                </a:cubicBezTo>
              </a:path>
            </a:pathLst>
          </a:cu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pic>
        <p:nvPicPr>
          <p:cNvPr id="21" name="Picture 20" descr="pH szákszen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0545" y="1642745"/>
            <a:ext cx="2330450" cy="1120140"/>
          </a:xfrm>
          <a:prstGeom prst="rect">
            <a:avLst/>
          </a:prstGeom>
        </p:spPr>
      </p:pic>
      <p:pic>
        <p:nvPicPr>
          <p:cNvPr id="23" name="Picture 22" descr="Szákszend Seed Veri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7370" y="1642745"/>
            <a:ext cx="2323465" cy="118491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2785" y="3162935"/>
            <a:ext cx="4495165" cy="2228850"/>
          </a:xfrm>
          <a:prstGeom prst="rect">
            <a:avLst/>
          </a:prstGeom>
        </p:spPr>
      </p:pic>
      <p:sp>
        <p:nvSpPr>
          <p:cNvPr id="26" name="Text Box 25"/>
          <p:cNvSpPr txBox="1"/>
          <p:nvPr/>
        </p:nvSpPr>
        <p:spPr>
          <a:xfrm>
            <a:off x="6188075" y="1015365"/>
            <a:ext cx="38620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hu-HU" altLang="en-US" sz="1200" b="1"/>
              <a:t>Művelési zóna alapú- precíziós mintavétel</a:t>
            </a:r>
            <a:endParaRPr lang="hu-HU" altLang="en-US" sz="1200"/>
          </a:p>
        </p:txBody>
      </p:sp>
      <p:sp>
        <p:nvSpPr>
          <p:cNvPr id="28" name="Up Arrow Callout 27"/>
          <p:cNvSpPr/>
          <p:nvPr/>
        </p:nvSpPr>
        <p:spPr>
          <a:xfrm>
            <a:off x="62865" y="5593080"/>
            <a:ext cx="4770755" cy="1323975"/>
          </a:xfrm>
          <a:prstGeom prst="upArrowCallou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hu-HU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TÁBLA ÁTLAGRA TUDOK CSAK SZÁMOLNI</a:t>
            </a:r>
            <a:endParaRPr kumimoji="0" lang="hu-H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29" name="Up Arrow Callout 28"/>
          <p:cNvSpPr/>
          <p:nvPr/>
        </p:nvSpPr>
        <p:spPr>
          <a:xfrm>
            <a:off x="5196205" y="5570855"/>
            <a:ext cx="5071745" cy="1367790"/>
          </a:xfrm>
          <a:prstGeom prst="upArrowCallou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hu-HU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ZÓNÁRA LEBONTVA TUDOK TERVEZNI</a:t>
            </a:r>
            <a:endParaRPr kumimoji="0" lang="hu-H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pic>
        <p:nvPicPr>
          <p:cNvPr id="30" name="Picture 29" descr="AAEAAQAAAAAAAArGAAAAJDJjMDA4YTE4LTkzZDMtNGQxNS1hNTE3LWQ4NTIyMGQ5ZWY4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06510" y="4572000"/>
            <a:ext cx="1584325" cy="9988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ext Box 3"/>
          <p:cNvSpPr txBox="1"/>
          <p:nvPr/>
        </p:nvSpPr>
        <p:spPr>
          <a:xfrm>
            <a:off x="3277235" y="260985"/>
            <a:ext cx="462343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hu-HU" altLang="en-US"/>
              <a:t>MIVEL? MENNYIT?</a:t>
            </a:r>
            <a:endParaRPr lang="hu-HU" altLang="en-US"/>
          </a:p>
        </p:txBody>
      </p:sp>
      <p:pic>
        <p:nvPicPr>
          <p:cNvPr id="7" name="Content Placeholder 6" descr="DSC_0100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470525" y="1088390"/>
            <a:ext cx="3919855" cy="2613660"/>
          </a:xfrm>
          <a:prstGeom prst="rect">
            <a:avLst/>
          </a:prstGeom>
        </p:spPr>
      </p:pic>
      <p:pic>
        <p:nvPicPr>
          <p:cNvPr id="10" name="Picture 9" descr="javto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2780" y="1506855"/>
            <a:ext cx="1831975" cy="1777365"/>
          </a:xfrm>
          <a:prstGeom prst="rect">
            <a:avLst/>
          </a:prstGeom>
        </p:spPr>
      </p:pic>
      <p:pic>
        <p:nvPicPr>
          <p:cNvPr id="11" name="Picture 10" descr="cN5s4nLThlOQ3K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145" y="930910"/>
            <a:ext cx="4051300" cy="30384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4390" y="4720590"/>
            <a:ext cx="2381885" cy="2499995"/>
          </a:xfrm>
          <a:prstGeom prst="rect">
            <a:avLst/>
          </a:prstGeom>
        </p:spPr>
      </p:pic>
      <p:sp>
        <p:nvSpPr>
          <p:cNvPr id="14" name="Text Box 13"/>
          <p:cNvSpPr txBox="1"/>
          <p:nvPr/>
        </p:nvSpPr>
        <p:spPr>
          <a:xfrm>
            <a:off x="6314440" y="260985"/>
            <a:ext cx="307594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hu-HU" altLang="en-US"/>
              <a:t>2-6 mm CaCO3 granulátum</a:t>
            </a:r>
            <a:endParaRPr lang="hu-HU" altLang="en-US"/>
          </a:p>
        </p:txBody>
      </p:sp>
      <p:sp>
        <p:nvSpPr>
          <p:cNvPr id="15" name="Text Box 14"/>
          <p:cNvSpPr txBox="1"/>
          <p:nvPr/>
        </p:nvSpPr>
        <p:spPr>
          <a:xfrm>
            <a:off x="7550785" y="4245610"/>
            <a:ext cx="3075940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hu-HU" altLang="en-US"/>
              <a:t>kompaktált CaO</a:t>
            </a:r>
            <a:endParaRPr lang="hu-HU" altLang="en-US"/>
          </a:p>
        </p:txBody>
      </p:sp>
      <p:pic>
        <p:nvPicPr>
          <p:cNvPr id="3" name="Content Placeholder 2"/>
          <p:cNvPicPr>
            <a:picLocks noChangeAspect="1"/>
          </p:cNvPicPr>
          <p:nvPr>
            <p:ph sz="half" idx="1"/>
          </p:nvPr>
        </p:nvPicPr>
        <p:blipFill>
          <a:blip r:embed="rId5"/>
          <a:stretch>
            <a:fillRect/>
          </a:stretch>
        </p:blipFill>
        <p:spPr>
          <a:xfrm>
            <a:off x="271145" y="4163695"/>
            <a:ext cx="3955415" cy="263461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6425" y="5365750"/>
            <a:ext cx="3274695" cy="185483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Content Placeholder 4" descr="IMG_20151117_102915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5519420" y="598805"/>
            <a:ext cx="4723130" cy="3542030"/>
          </a:xfrm>
          <a:prstGeom prst="rect">
            <a:avLst/>
          </a:prstGeom>
        </p:spPr>
      </p:pic>
      <p:sp>
        <p:nvSpPr>
          <p:cNvPr id="7" name="Text Box 6"/>
          <p:cNvSpPr txBox="1"/>
          <p:nvPr/>
        </p:nvSpPr>
        <p:spPr>
          <a:xfrm>
            <a:off x="255905" y="598805"/>
            <a:ext cx="4065905" cy="4939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hu-HU" altLang="en-US"/>
              <a:t>Visszamérés: hatékonyság, lemosódás, feltáródási ütem</a:t>
            </a:r>
            <a:endParaRPr lang="hu-HU" altLang="en-US"/>
          </a:p>
          <a:p>
            <a:endParaRPr lang="hu-HU" altLang="en-US"/>
          </a:p>
          <a:p>
            <a:r>
              <a:rPr lang="hu-HU" altLang="en-US"/>
              <a:t>Nagyobb dózis esetében osztott kijuttatás</a:t>
            </a:r>
            <a:endParaRPr lang="hu-HU" altLang="en-US"/>
          </a:p>
          <a:p>
            <a:endParaRPr lang="hu-HU" altLang="en-US"/>
          </a:p>
          <a:p>
            <a:r>
              <a:rPr lang="hu-HU" altLang="en-US"/>
              <a:t>Mikroelem (cink, vas, réz) utánpótlás fokozott figyelem!</a:t>
            </a:r>
            <a:endParaRPr lang="hu-HU" altLang="en-US"/>
          </a:p>
          <a:p>
            <a:endParaRPr lang="hu-HU" altLang="en-US"/>
          </a:p>
          <a:p>
            <a:r>
              <a:rPr lang="hu-HU" altLang="en-US"/>
              <a:t>Állományra, vetés előtt-magágyba (gátló hatások)</a:t>
            </a:r>
            <a:endParaRPr lang="hu-HU" altLang="en-US"/>
          </a:p>
          <a:p>
            <a:endParaRPr lang="hu-HU" altLang="en-US"/>
          </a:p>
          <a:p>
            <a:r>
              <a:rPr lang="hu-HU" altLang="en-US"/>
              <a:t>Fenntartó talajjavítás!</a:t>
            </a:r>
            <a:endParaRPr lang="hu-HU" altLang="en-US"/>
          </a:p>
          <a:p>
            <a:endParaRPr lang="hu-HU" altLang="en-US"/>
          </a:p>
          <a:p>
            <a:endParaRPr lang="hu-HU" altLang="en-US"/>
          </a:p>
        </p:txBody>
      </p:sp>
      <p:pic>
        <p:nvPicPr>
          <p:cNvPr id="11" name="Content Placeholder 10" descr="cN5s4nLThlOQ3Kd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13755" y="3979545"/>
            <a:ext cx="3935095" cy="295148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4140835"/>
            <a:ext cx="3069590" cy="327787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reen Color">
  <a:themeElements>
    <a:clrScheme name="Green Color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00"/>
      </a:accent1>
      <a:accent2>
        <a:srgbClr val="99CC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8AB900"/>
      </a:accent6>
      <a:hlink>
        <a:srgbClr val="CC3300"/>
      </a:hlink>
      <a:folHlink>
        <a:srgbClr val="996600"/>
      </a:folHlink>
    </a:clrScheme>
    <a:fontScheme name="Green Color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Green Colo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99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8AB9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877</Words>
  <Application>WPS Presentation</Application>
  <PresentationFormat>Egyéni</PresentationFormat>
  <Paragraphs>75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4" baseType="lpstr">
      <vt:lpstr>Arial</vt:lpstr>
      <vt:lpstr>SimSun</vt:lpstr>
      <vt:lpstr>Wingdings</vt:lpstr>
      <vt:lpstr>Microsoft YaHei</vt:lpstr>
      <vt:lpstr/>
      <vt:lpstr>Arial Unicode MS</vt:lpstr>
      <vt:lpstr>Calibri</vt:lpstr>
      <vt:lpstr>Segoe Print</vt:lpstr>
      <vt:lpstr>Green Color</vt:lpstr>
      <vt:lpstr>PowerPoint 演示文稿</vt:lpstr>
      <vt:lpstr>FOLYAMAT</vt:lpstr>
      <vt:lpstr>MENNYIT, MIVEL?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Kör Stúdio Bt</dc:creator>
  <cp:lastModifiedBy>Szilard</cp:lastModifiedBy>
  <cp:revision>70</cp:revision>
  <dcterms:created xsi:type="dcterms:W3CDTF">2016-09-16T18:22:00Z</dcterms:created>
  <dcterms:modified xsi:type="dcterms:W3CDTF">2019-02-20T16:33:23Z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1033-10.2.0.7635</vt:lpwstr>
  </property>
</Properties>
</file>