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423" r:id="rId2"/>
    <p:sldId id="427" r:id="rId3"/>
    <p:sldId id="478" r:id="rId4"/>
    <p:sldId id="342" r:id="rId5"/>
    <p:sldId id="343" r:id="rId6"/>
    <p:sldId id="344" r:id="rId7"/>
    <p:sldId id="363" r:id="rId8"/>
    <p:sldId id="453" r:id="rId9"/>
    <p:sldId id="499" r:id="rId10"/>
    <p:sldId id="490" r:id="rId11"/>
    <p:sldId id="487" r:id="rId12"/>
    <p:sldId id="489" r:id="rId13"/>
    <p:sldId id="488" r:id="rId14"/>
    <p:sldId id="492" r:id="rId15"/>
    <p:sldId id="495" r:id="rId16"/>
    <p:sldId id="493" r:id="rId17"/>
    <p:sldId id="491" r:id="rId18"/>
    <p:sldId id="486" r:id="rId19"/>
    <p:sldId id="452" r:id="rId20"/>
    <p:sldId id="437" r:id="rId21"/>
    <p:sldId id="364" r:id="rId22"/>
    <p:sldId id="476" r:id="rId23"/>
    <p:sldId id="497" r:id="rId24"/>
    <p:sldId id="494" r:id="rId25"/>
    <p:sldId id="496" r:id="rId26"/>
    <p:sldId id="498" r:id="rId27"/>
    <p:sldId id="479" r:id="rId28"/>
    <p:sldId id="480" r:id="rId29"/>
    <p:sldId id="365" r:id="rId30"/>
    <p:sldId id="366" r:id="rId31"/>
    <p:sldId id="367" r:id="rId32"/>
    <p:sldId id="475" r:id="rId33"/>
    <p:sldId id="368" r:id="rId34"/>
    <p:sldId id="477" r:id="rId35"/>
    <p:sldId id="369" r:id="rId36"/>
    <p:sldId id="370" r:id="rId37"/>
    <p:sldId id="374" r:id="rId38"/>
    <p:sldId id="375" r:id="rId39"/>
    <p:sldId id="481" r:id="rId40"/>
    <p:sldId id="422" r:id="rId41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9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CE0424-59DD-4B1F-8C87-900E858EE074}" type="datetimeFigureOut">
              <a:rPr lang="hu-HU"/>
              <a:pPr/>
              <a:t>2019. 02. 25.</a:t>
            </a:fld>
            <a:endParaRPr lang="hu-HU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2E9C74-63F2-4C92-80D5-11AB1FF95312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9723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Jegyzetek helye 2"/>
          <p:cNvSpPr>
            <a:spLocks noGrp="1"/>
          </p:cNvSpPr>
          <p:nvPr>
            <p:ph type="body" idx="1"/>
          </p:nvPr>
        </p:nvSpPr>
        <p:spPr>
          <a:xfrm>
            <a:off x="666750" y="4656138"/>
            <a:ext cx="5329238" cy="4411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/>
          <a:lstStyle/>
          <a:p>
            <a:pPr eaLnBrk="1" hangingPunct="1"/>
            <a:r>
              <a:rPr lang="hu-HU" altLang="hu-HU" smtClean="0"/>
              <a:t>Még egy táblázat, amely jól szemlélteti, hogy az elmúlt hatvanöt év alatt megkétszereződött a művelés alól kivett terület nagysága az országban.</a:t>
            </a:r>
          </a:p>
        </p:txBody>
      </p:sp>
      <p:sp>
        <p:nvSpPr>
          <p:cNvPr id="5" name="Dia számának helye 4"/>
          <p:cNvSpPr txBox="1">
            <a:spLocks noGrp="1"/>
          </p:cNvSpPr>
          <p:nvPr/>
        </p:nvSpPr>
        <p:spPr bwMode="auto">
          <a:xfrm>
            <a:off x="3773488" y="9312275"/>
            <a:ext cx="28876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 anchor="b"/>
          <a:lstStyle>
            <a:lvl1pPr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31838" indent="-28098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25538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574800" indent="-22383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25650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4828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400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3972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544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fld id="{505CD950-A8B1-4BE1-BCD9-DCDA96CA7170}" type="slidenum">
              <a:rPr lang="hu-HU" altLang="hu-HU" sz="1200">
                <a:latin typeface="Calibri" panose="020F0502020204030204" pitchFamily="34" charset="0"/>
                <a:cs typeface="Arial" panose="020B0604020202020204" pitchFamily="34" charset="0"/>
              </a:rPr>
              <a:pPr algn="r" eaLnBrk="1" hangingPunct="1"/>
              <a:t>14</a:t>
            </a:fld>
            <a:endParaRPr lang="hu-HU" altLang="hu-HU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Élőláb helye 1"/>
          <p:cNvSpPr txBox="1">
            <a:spLocks noGrp="1"/>
          </p:cNvSpPr>
          <p:nvPr/>
        </p:nvSpPr>
        <p:spPr bwMode="auto">
          <a:xfrm>
            <a:off x="0" y="9312275"/>
            <a:ext cx="28876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 anchor="b"/>
          <a:lstStyle>
            <a:lvl1pPr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31838" indent="-28098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25538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574800" indent="-22383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25650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4828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400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3972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544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Élőfej helye 2"/>
          <p:cNvSpPr txBox="1">
            <a:spLocks noGrp="1"/>
          </p:cNvSpPr>
          <p:nvPr/>
        </p:nvSpPr>
        <p:spPr bwMode="auto">
          <a:xfrm>
            <a:off x="0" y="0"/>
            <a:ext cx="2887663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70" tIns="44935" rIns="89870" bIns="44935"/>
          <a:lstStyle>
            <a:lvl1pPr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31838" indent="-28098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25538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574800" indent="-223838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25650" indent="-225425" defTabSz="900113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4828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400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3972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54450" indent="-225425" defTabSz="9001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hu-HU" altLang="hu-HU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035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9B759-A804-4084-A4C7-D1EDE2030CC4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F4B26-3C0E-45EC-A74D-2DA7F0FB8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370747"/>
          </a:xfrm>
        </p:spPr>
        <p:txBody>
          <a:bodyPr/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ADDD-2559-4200-A7FA-688377646902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BF79D-31D1-4802-943E-55FE7B813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0530E-B545-47F5-A15C-16FAA4B8D95B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55112-EBE5-4467-95C7-C9BEFE6F1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004FC-187A-49EC-8055-94E0705B92ED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9FA2B-7815-49F1-917A-FAD878491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3CCF-52E0-4953-9492-62FACA041F46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97D4-F628-4992-9363-9C5BD2620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A457F-5909-4FD7-9163-0BF14E13B456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7670D-78A2-4119-A282-F061F53D4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154113" y="290512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E7AD-5C5E-4660-945C-55989D1272AF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4A692-8832-467A-B365-3295D2D9A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905" y="581025"/>
            <a:ext cx="10058400" cy="979744"/>
          </a:xfrm>
        </p:spPr>
        <p:txBody>
          <a:bodyPr/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3877C-4ADE-40C2-8DC3-9D4CD7BAA838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2017. 03. 09. Budaörs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FC61-3D3E-470E-BAAC-D5828F14C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C00ED-61D8-4870-9B70-82CA2F846C06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4C00E-04AB-4876-B041-451BD94D1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3B1E822-733B-4EF1-9B3E-4BCF26E73AE5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94038E7-DF4E-4F7A-A96E-9E5EA4F5C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Kép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609E8-9009-4B62-B839-211C4C771DE6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19624-47E5-4664-8AFE-700D357F2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8223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276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6C1CDBA-B70C-4FDB-9969-7AD76C4E4086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13B8F46-E4AE-4383-9B85-A188467D3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Kép 5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88" y="0"/>
            <a:ext cx="1219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6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62" r:id="rId6"/>
    <p:sldLayoutId id="2147483663" r:id="rId7"/>
    <p:sldLayoutId id="2147483664" r:id="rId8"/>
    <p:sldLayoutId id="2147483665" r:id="rId9"/>
    <p:sldLayoutId id="2147483656" r:id="rId10"/>
    <p:sldLayoutId id="2147483666" r:id="rId11"/>
  </p:sldLayoutIdLst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Kép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12188825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Kép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09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09800" y="168747"/>
            <a:ext cx="9514702" cy="82455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hu-HU" sz="2500" b="1" dirty="0" smtClean="0">
                <a:solidFill>
                  <a:schemeClr val="tx1"/>
                </a:solidFill>
              </a:rPr>
              <a:t>Pirkó Béla</a:t>
            </a:r>
            <a:r>
              <a:rPr lang="hu-HU" sz="2500" b="1" baseline="30000" dirty="0" smtClean="0">
                <a:solidFill>
                  <a:schemeClr val="tx1"/>
                </a:solidFill>
              </a:rPr>
              <a:t> </a:t>
            </a:r>
            <a:br>
              <a:rPr lang="hu-HU" sz="2500" b="1" baseline="30000" dirty="0" smtClean="0">
                <a:solidFill>
                  <a:schemeClr val="tx1"/>
                </a:solidFill>
              </a:rPr>
            </a:br>
            <a:r>
              <a:rPr lang="hu-HU" altLang="hu-H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A </a:t>
            </a:r>
            <a:r>
              <a:rPr lang="hu-HU" altLang="hu-H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talajtulajdonságok hatása a tápanyagok </a:t>
            </a:r>
            <a:r>
              <a:rPr lang="hu-HU" altLang="hu-H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hasznosulására</a:t>
            </a:r>
            <a:endParaRPr lang="hu-HU" sz="1800" b="1" dirty="0" smtClean="0">
              <a:solidFill>
                <a:schemeClr val="tx1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833" y="993302"/>
            <a:ext cx="3601686" cy="540832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8342" y="1770723"/>
            <a:ext cx="5938019" cy="44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0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355" y="0"/>
            <a:ext cx="99966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4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916" y="1423322"/>
            <a:ext cx="2286198" cy="3456732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6136" y="3341746"/>
            <a:ext cx="3675888" cy="2765924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2293" y="840904"/>
            <a:ext cx="3383573" cy="2249619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22476" y="664227"/>
            <a:ext cx="2292295" cy="3383573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8435" y="1292234"/>
            <a:ext cx="2066723" cy="3097036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3651504" y="128016"/>
            <a:ext cx="854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szervesanyag tartalom csökkenése</a:t>
            </a:r>
            <a:endParaRPr lang="hu-HU" sz="2400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8323" y="1486757"/>
            <a:ext cx="2999734" cy="455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81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152645" y="4585934"/>
            <a:ext cx="115671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err="1"/>
              <a:t>Humuszkarbonát</a:t>
            </a:r>
            <a:r>
              <a:rPr lang="hu-HU" dirty="0"/>
              <a:t> talajok</a:t>
            </a:r>
          </a:p>
          <a:p>
            <a:r>
              <a:rPr lang="hu-HU" dirty="0"/>
              <a:t>Jellemzőjük a laza, üledékes, szénsavas meszet tartalmazó talajképző kőzet, amelyen sekély, morzsás vagy szemcsés szerkezetű, 20-50 cm mély humuszos réteg alakult ki. </a:t>
            </a:r>
            <a:r>
              <a:rPr lang="hu-HU" dirty="0" smtClean="0"/>
              <a:t>A </a:t>
            </a:r>
            <a:r>
              <a:rPr lang="hu-HU" dirty="0" err="1"/>
              <a:t>humuszkarbonát</a:t>
            </a:r>
            <a:r>
              <a:rPr lang="hu-HU" dirty="0"/>
              <a:t> talajok humuszos szintjének a talajképző kőzet felé rövid az átmenete. Löszös és márgás területeken fordulnak elő,  ahol a talajpusztulás a felszínt folyamatosan és gyorsan lehordja, és így a talajképződés csak a humuszosodásban jut kifejezésre.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8051" y="589681"/>
            <a:ext cx="5651482" cy="3749365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9681"/>
            <a:ext cx="5474682" cy="3889585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651504" y="128016"/>
            <a:ext cx="854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szervesanyag tartalom csökkenése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31862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49" y="661907"/>
            <a:ext cx="5129784" cy="3289905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33" y="661907"/>
            <a:ext cx="6688711" cy="4007970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620855" y="4475631"/>
            <a:ext cx="111359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Földes kopárok </a:t>
            </a:r>
          </a:p>
          <a:p>
            <a:r>
              <a:rPr lang="hu-HU" dirty="0" smtClean="0"/>
              <a:t>Az </a:t>
            </a:r>
            <a:r>
              <a:rPr lang="hu-HU" dirty="0"/>
              <a:t>erózió következtében felszínre kerülő laza, üledékes kőzeteken keletkeznek. Így a talajképződés </a:t>
            </a:r>
            <a:r>
              <a:rPr lang="hu-HU" dirty="0" smtClean="0"/>
              <a:t>a </a:t>
            </a:r>
            <a:r>
              <a:rPr lang="hu-HU" dirty="0"/>
              <a:t>felszín gyors és állandó lepusztulása akadályozza. A talajképződés és a biológiai folyamatok huzamosabb ideig való hatását az eróziós folyamatok teszik lehetetlenné. A humuszosodás a talajszelvénynek csak egészen sekély rétegét érinti</a:t>
            </a:r>
            <a:r>
              <a:rPr lang="hu-HU" dirty="0" smtClean="0"/>
              <a:t>. </a:t>
            </a:r>
            <a:r>
              <a:rPr lang="hu-HU" dirty="0"/>
              <a:t>A talajréteg, vagyis a humuszos szint itt sem haladja meg a 10 cm-t, illetve művelés alatt álló területeken a szántott réteg vastagságát.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3651504" y="128016"/>
            <a:ext cx="854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szervesanyag tartalom csökkenése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75407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 számának helye 8"/>
          <p:cNvSpPr txBox="1">
            <a:spLocks noGrp="1"/>
          </p:cNvSpPr>
          <p:nvPr/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/>
            <a:endParaRPr lang="hu-HU" altLang="hu-HU" sz="1200">
              <a:solidFill>
                <a:srgbClr val="89898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525" y="2422519"/>
            <a:ext cx="8451475" cy="4277715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4008" y="475935"/>
            <a:ext cx="5950212" cy="2078916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2118101" y="100520"/>
            <a:ext cx="10073899" cy="50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2588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6738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1863" indent="-182563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eaLnBrk="1" hangingPunct="1">
              <a:buFont typeface="Calibri" pitchFamily="34" charset="0"/>
              <a:buNone/>
            </a:pPr>
            <a:r>
              <a:rPr lang="hu-HU" alt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legerősebb talajpusztító folyamat…</a:t>
            </a:r>
            <a:endParaRPr lang="hu-HU" altLang="hu-H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402427" y="5704070"/>
            <a:ext cx="2371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>
              <a:buNone/>
            </a:pPr>
            <a:r>
              <a:rPr lang="hu-HU" alt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(Forrás: KSH, FÖMI)</a:t>
            </a:r>
            <a:endParaRPr lang="hu-HU" alt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2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741" y="0"/>
            <a:ext cx="5216693" cy="6858000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119" y="0"/>
            <a:ext cx="49196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05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721" y="1136432"/>
            <a:ext cx="3767919" cy="4964434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29" y="750655"/>
            <a:ext cx="4228895" cy="4966163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2212848" y="0"/>
            <a:ext cx="9784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A humuszképződés és lebomlás folyamatának sebessége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46057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56616" y="871549"/>
            <a:ext cx="59801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Minimum 3-4 növény termesztése vetésforgóban</a:t>
            </a:r>
          </a:p>
          <a:p>
            <a:r>
              <a:rPr lang="hu-HU" sz="2000" dirty="0" smtClean="0"/>
              <a:t>A talajművelés során a talajbolygatás minimalizálása, a művelési időpont talajállapottól függő megválasztása</a:t>
            </a:r>
          </a:p>
          <a:p>
            <a:r>
              <a:rPr lang="hu-HU" sz="2000" dirty="0" smtClean="0"/>
              <a:t>Tarlómaradványok táblán tartása</a:t>
            </a:r>
          </a:p>
          <a:p>
            <a:r>
              <a:rPr lang="hu-HU" sz="2000" dirty="0" smtClean="0"/>
              <a:t>A talajfedést biztosító növénykultúrák termesztése (zöldtrágyázás)</a:t>
            </a:r>
          </a:p>
          <a:p>
            <a:r>
              <a:rPr lang="hu-HU" sz="2000" dirty="0" smtClean="0"/>
              <a:t>Évelők termesztése</a:t>
            </a:r>
          </a:p>
          <a:p>
            <a:r>
              <a:rPr lang="hu-HU" sz="2000" dirty="0" smtClean="0"/>
              <a:t>Szervestrágya felhasználás</a:t>
            </a:r>
          </a:p>
          <a:p>
            <a:r>
              <a:rPr lang="hu-HU" sz="2000" dirty="0" smtClean="0"/>
              <a:t>Sövények, fasorok létesítése és fenntartása</a:t>
            </a:r>
            <a:endParaRPr lang="hu-HU" sz="20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607" y="661715"/>
            <a:ext cx="4749556" cy="3142189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4118" y="3124834"/>
            <a:ext cx="3822225" cy="340429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082" y="3941064"/>
            <a:ext cx="4203830" cy="2795032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3419855" y="95133"/>
            <a:ext cx="630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humusztartalom fenntartása, növelése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72252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3307029" y="-156732"/>
            <a:ext cx="5975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hu-HU" altLang="hu-HU" sz="3400" dirty="0">
                <a:latin typeface="Arial" panose="020B0604020202020204" pitchFamily="34" charset="0"/>
              </a:rPr>
              <a:t>A </a:t>
            </a:r>
            <a:r>
              <a:rPr lang="hu-HU" altLang="hu-HU" sz="3400" dirty="0" smtClean="0">
                <a:latin typeface="Arial" panose="020B0604020202020204" pitchFamily="34" charset="0"/>
              </a:rPr>
              <a:t>nitrogén körforgalom</a:t>
            </a:r>
            <a:endParaRPr lang="hu-HU" altLang="hu-HU" sz="3400" dirty="0">
              <a:latin typeface="Arial" panose="020B0604020202020204" pitchFamily="34" charset="0"/>
            </a:endParaRPr>
          </a:p>
        </p:txBody>
      </p:sp>
      <p:pic>
        <p:nvPicPr>
          <p:cNvPr id="66563" name="Picture 3" descr="Image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762" y="840046"/>
            <a:ext cx="91440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9382618" y="5891299"/>
            <a:ext cx="2554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None/>
            </a:pPr>
            <a:r>
              <a:rPr lang="hu-HU" altLang="hu-HU" sz="1600" dirty="0">
                <a:cs typeface="Times New Roman" panose="02020603050405020304" pitchFamily="18" charset="0"/>
              </a:rPr>
              <a:t>Forrás: Németh (1995)</a:t>
            </a:r>
          </a:p>
        </p:txBody>
      </p:sp>
    </p:spTree>
    <p:extLst>
      <p:ext uri="{BB962C8B-B14F-4D97-AF65-F5344CB8AC3E}">
        <p14:creationId xmlns:p14="http://schemas.microsoft.com/office/powerpoint/2010/main" val="371430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50" y="920456"/>
            <a:ext cx="10148270" cy="1621576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170" y="3212623"/>
            <a:ext cx="8512433" cy="2584673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532888" y="173736"/>
            <a:ext cx="9427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Az eltérő hatóanyag formák átalakulási folyamatai</a:t>
            </a:r>
            <a:endParaRPr lang="hu-HU" sz="2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1555556" y="2646495"/>
            <a:ext cx="942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Az ammónia formájú nitrogén veszteségek lehetséges mértéke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2714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101" y="0"/>
            <a:ext cx="8699396" cy="614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145" y="996696"/>
            <a:ext cx="7967749" cy="493776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2018269" y="996696"/>
            <a:ext cx="74222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A talaj NH</a:t>
            </a:r>
            <a:r>
              <a:rPr lang="hu-HU" baseline="-25000" dirty="0" smtClean="0"/>
              <a:t>3</a:t>
            </a:r>
            <a:r>
              <a:rPr lang="hu-HU" dirty="0" smtClean="0"/>
              <a:t> tartalma a pH függvényében változik, mivel utóbbi hatással van a ammónium – ammónia átalakulásra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1762897" y="4788979"/>
            <a:ext cx="8229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6,5 pH érték alatt van nem található a talajban ammónia, így nem kell gáz formában távozó nitrogén veszteséggel számolni</a:t>
            </a:r>
          </a:p>
          <a:p>
            <a:r>
              <a:rPr lang="hu-HU" dirty="0" smtClean="0"/>
              <a:t>6,5 pH érték felett növekedésnek indul az ammónia koncentráció, fokozódik a gázformájú nitrogén veszteség 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2876550" y="104775"/>
            <a:ext cx="8467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pH és az ammónia veszteség közötti összefüggés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 rot="16200000">
            <a:off x="1763988" y="3107662"/>
            <a:ext cx="222512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NH4: NH3 előfordulás (%)</a:t>
            </a:r>
            <a:endParaRPr lang="hu-HU" sz="12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4579230" y="4511980"/>
            <a:ext cx="38882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                   			                   talaj pH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30125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56794" y="1028447"/>
            <a:ext cx="775335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hu-HU" altLang="hu-HU" sz="2000" b="1" dirty="0">
                <a:latin typeface="Arial" panose="020B0604020202020204" pitchFamily="34" charset="0"/>
              </a:rPr>
              <a:t>2. A talaj kémhatása</a:t>
            </a:r>
            <a:r>
              <a:rPr lang="hu-HU" altLang="hu-HU" sz="2000" dirty="0">
                <a:latin typeface="Arial" panose="020B0604020202020204" pitchFamily="34" charset="0"/>
              </a:rPr>
              <a:t> (savanyú vagy lúgos): a mésztartalom szabályozza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- tápanyagok </a:t>
            </a:r>
            <a:r>
              <a:rPr lang="hu-HU" altLang="hu-HU" sz="2000" dirty="0" smtClean="0">
                <a:latin typeface="Arial" panose="020B0604020202020204" pitchFamily="34" charset="0"/>
              </a:rPr>
              <a:t>felvehetőségének változása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- </a:t>
            </a:r>
            <a:r>
              <a:rPr lang="hu-HU" altLang="hu-HU" sz="2000" dirty="0" err="1">
                <a:latin typeface="Arial" panose="020B0604020202020204" pitchFamily="34" charset="0"/>
              </a:rPr>
              <a:t>talajbiokémiai</a:t>
            </a:r>
            <a:r>
              <a:rPr lang="hu-HU" altLang="hu-HU" sz="2000" dirty="0">
                <a:latin typeface="Arial" panose="020B0604020202020204" pitchFamily="34" charset="0"/>
              </a:rPr>
              <a:t> küszöbérték 5,</a:t>
            </a:r>
            <a:r>
              <a:rPr lang="hu-HU" altLang="hu-HU" sz="2000" dirty="0" err="1">
                <a:latin typeface="Arial" panose="020B0604020202020204" pitchFamily="34" charset="0"/>
              </a:rPr>
              <a:t>5</a:t>
            </a:r>
            <a:r>
              <a:rPr lang="hu-HU" altLang="hu-HU" sz="2000" dirty="0">
                <a:latin typeface="Arial" panose="020B0604020202020204" pitchFamily="34" charset="0"/>
              </a:rPr>
              <a:t> pH körüli</a:t>
            </a:r>
          </a:p>
          <a:p>
            <a:pPr algn="l" eaLnBrk="1" hangingPunct="1"/>
            <a:endParaRPr lang="hu-HU" altLang="hu-HU" sz="2000" dirty="0" smtClean="0">
              <a:latin typeface="Arial" panose="020B0604020202020204" pitchFamily="34" charset="0"/>
            </a:endParaRPr>
          </a:p>
          <a:p>
            <a:pPr algn="l" eaLnBrk="1" hangingPunct="1"/>
            <a:r>
              <a:rPr lang="hu-HU" altLang="hu-HU" sz="2000" dirty="0" smtClean="0">
                <a:latin typeface="Arial" panose="020B0604020202020204" pitchFamily="34" charset="0"/>
              </a:rPr>
              <a:t>A savanyúság káros hatásai: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- </a:t>
            </a:r>
            <a:r>
              <a:rPr lang="hu-HU" altLang="hu-HU" sz="2000" dirty="0" smtClean="0">
                <a:latin typeface="Arial" panose="020B0604020202020204" pitchFamily="34" charset="0"/>
              </a:rPr>
              <a:t>tömődött talajszerkezet, kedvezőtlen víz és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   levegőgazdálkodás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	</a:t>
            </a:r>
            <a:r>
              <a:rPr lang="hu-HU" altLang="hu-HU" sz="2000" dirty="0" smtClean="0">
                <a:latin typeface="Arial" panose="020B0604020202020204" pitchFamily="34" charset="0"/>
              </a:rPr>
              <a:t>- növekvő </a:t>
            </a:r>
            <a:r>
              <a:rPr lang="hu-HU" altLang="hu-HU" sz="2000" dirty="0" err="1" smtClean="0">
                <a:latin typeface="Arial" panose="020B0604020202020204" pitchFamily="34" charset="0"/>
              </a:rPr>
              <a:t>Fe</a:t>
            </a:r>
            <a:r>
              <a:rPr lang="hu-HU" altLang="hu-HU" sz="2000" dirty="0">
                <a:latin typeface="Arial" panose="020B0604020202020204" pitchFamily="34" charset="0"/>
              </a:rPr>
              <a:t>, </a:t>
            </a:r>
            <a:r>
              <a:rPr lang="hu-HU" altLang="hu-HU" sz="2000" dirty="0" err="1">
                <a:latin typeface="Arial" panose="020B0604020202020204" pitchFamily="34" charset="0"/>
              </a:rPr>
              <a:t>Al</a:t>
            </a:r>
            <a:r>
              <a:rPr lang="hu-HU" altLang="hu-HU" sz="2000" dirty="0">
                <a:latin typeface="Arial" panose="020B0604020202020204" pitchFamily="34" charset="0"/>
              </a:rPr>
              <a:t> </a:t>
            </a:r>
            <a:r>
              <a:rPr lang="hu-HU" altLang="hu-HU" sz="2000" dirty="0" smtClean="0">
                <a:latin typeface="Arial" panose="020B0604020202020204" pitchFamily="34" charset="0"/>
              </a:rPr>
              <a:t>toxicitás</a:t>
            </a:r>
          </a:p>
          <a:p>
            <a:pPr algn="l" eaLnBrk="1" hangingPunct="1"/>
            <a:r>
              <a:rPr lang="hu-HU" altLang="hu-HU" sz="2000" dirty="0" smtClean="0">
                <a:latin typeface="Arial" panose="020B0604020202020204" pitchFamily="34" charset="0"/>
              </a:rPr>
              <a:t>	- csökkenő biológiai aktivitás</a:t>
            </a:r>
            <a:endParaRPr lang="hu-HU" altLang="hu-HU" sz="2000" dirty="0">
              <a:latin typeface="Arial" panose="020B0604020202020204" pitchFamily="34" charset="0"/>
            </a:endParaRPr>
          </a:p>
          <a:p>
            <a:pPr algn="l" eaLnBrk="1" hangingPunct="1"/>
            <a:endParaRPr lang="hu-HU" altLang="hu-HU" sz="2000" dirty="0">
              <a:latin typeface="Arial" panose="020B0604020202020204" pitchFamily="34" charset="0"/>
            </a:endParaRPr>
          </a:p>
          <a:p>
            <a:pPr algn="l" eaLnBrk="1" hangingPunct="1"/>
            <a:endParaRPr lang="hu-HU" altLang="hu-HU" sz="2000" dirty="0">
              <a:latin typeface="Arial" panose="020B0604020202020204" pitchFamily="34" charset="0"/>
            </a:endParaRPr>
          </a:p>
        </p:txBody>
      </p:sp>
      <p:pic>
        <p:nvPicPr>
          <p:cNvPr id="39941" name="Picture 5" descr="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673" y="1543876"/>
            <a:ext cx="5346394" cy="439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4126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Az észak-dunántúli </a:t>
            </a:r>
            <a:r>
              <a:rPr lang="hu-HU" sz="2400" dirty="0" smtClean="0"/>
              <a:t>talajok pH értéke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736" y="744870"/>
            <a:ext cx="10482072" cy="5528115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540" y="4720410"/>
            <a:ext cx="273367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252" y="0"/>
            <a:ext cx="9177495" cy="68580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40615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774" y="0"/>
            <a:ext cx="8380973" cy="6212574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732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232" y="0"/>
            <a:ext cx="9149535" cy="68580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93962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495" y="0"/>
            <a:ext cx="9133010" cy="68580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0684747" y="5410200"/>
            <a:ext cx="120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Forrás: Blaskó Lajos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88329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333103" y="0"/>
            <a:ext cx="5717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Meszező anyagokkal végzett talajjavítás</a:t>
            </a:r>
            <a:endParaRPr lang="hu-HU" sz="2400" dirty="0"/>
          </a:p>
        </p:txBody>
      </p:sp>
      <p:sp>
        <p:nvSpPr>
          <p:cNvPr id="3" name="Téglalap 2"/>
          <p:cNvSpPr/>
          <p:nvPr/>
        </p:nvSpPr>
        <p:spPr>
          <a:xfrm>
            <a:off x="239690" y="994910"/>
            <a:ext cx="53432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i="1" dirty="0"/>
              <a:t>A meszezés hatása a talaj </a:t>
            </a:r>
            <a:r>
              <a:rPr lang="hu-HU" sz="2000" b="1" i="1" dirty="0" smtClean="0"/>
              <a:t>tulajdonságaira.</a:t>
            </a:r>
          </a:p>
          <a:p>
            <a:r>
              <a:rPr lang="hu-HU" sz="2000" b="1" i="1" dirty="0" smtClean="0"/>
              <a:t> </a:t>
            </a:r>
            <a:endParaRPr lang="hu-HU" sz="20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77434" y="1818089"/>
            <a:ext cx="10039928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 talaj aktuális és potenciális savanyúsága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az oldatban lévő Al</a:t>
            </a:r>
            <a:r>
              <a:rPr kumimoji="0" lang="hu-HU" altLang="hu-H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3+ 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és Mn</a:t>
            </a:r>
            <a:r>
              <a:rPr kumimoji="0" lang="hu-HU" altLang="hu-H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2+ 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mennyisége (toxikus hatásuk megszűnik),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ugyanakkor csökken a legtöbb mikroelem (pl. B,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Zn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felvehetősége is.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nő az adszorbeált </a:t>
            </a:r>
            <a:r>
              <a:rPr kumimoji="0" lang="hu-HU" altLang="hu-H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Ca-ionok</a:t>
            </a:r>
            <a:r>
              <a:rPr kumimoji="0" lang="hu-HU" alt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részaránya, azaz </a:t>
            </a:r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csökken a talaj </a:t>
            </a:r>
            <a:r>
              <a:rPr kumimoji="0" lang="hu-HU" altLang="hu-H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telítetlensége</a:t>
            </a:r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i="1" dirty="0"/>
              <a:t>javul a talaj szerkezete, </a:t>
            </a:r>
            <a:r>
              <a:rPr lang="hu-HU" sz="2000" dirty="0"/>
              <a:t>levegő- és vízgazdálkodása,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/>
              <a:t>jobb lesz a </a:t>
            </a:r>
            <a:r>
              <a:rPr lang="hu-HU" sz="2000" i="1" dirty="0"/>
              <a:t>szerves anyag minősége</a:t>
            </a:r>
            <a:r>
              <a:rPr lang="hu-HU" sz="2000" dirty="0"/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i="1" dirty="0"/>
              <a:t>csökken </a:t>
            </a:r>
            <a:r>
              <a:rPr lang="hu-HU" sz="2000" dirty="0"/>
              <a:t>a talaj </a:t>
            </a:r>
            <a:r>
              <a:rPr lang="hu-HU" sz="2000" i="1" dirty="0"/>
              <a:t>cserepesedési hajlama </a:t>
            </a:r>
            <a:r>
              <a:rPr lang="hu-HU" sz="2000" dirty="0"/>
              <a:t>és a </a:t>
            </a:r>
            <a:r>
              <a:rPr lang="hu-HU" sz="2000" dirty="0" err="1"/>
              <a:t>művelőeszközökkel</a:t>
            </a:r>
            <a:r>
              <a:rPr lang="hu-HU" sz="2000" dirty="0"/>
              <a:t> szembeni ellenállása,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nő </a:t>
            </a:r>
            <a:r>
              <a:rPr lang="hu-HU" sz="2000" dirty="0"/>
              <a:t>a mikroorganizmusok mennyisége, s </a:t>
            </a:r>
            <a:r>
              <a:rPr lang="hu-HU" sz="2000" i="1" dirty="0"/>
              <a:t>élénkebb lesz a talajélet.</a:t>
            </a:r>
            <a:endParaRPr lang="hu-HU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összhatásként </a:t>
            </a:r>
            <a:r>
              <a:rPr lang="hu-HU" sz="2000" dirty="0"/>
              <a:t>megváltozik a talaj tápanyagforgalma: </a:t>
            </a:r>
            <a:r>
              <a:rPr lang="hu-HU" sz="2000" i="1" dirty="0"/>
              <a:t>intenzívebbé válik a nitrifikáció</a:t>
            </a:r>
            <a:r>
              <a:rPr lang="hu-HU" sz="2000" i="1" dirty="0" smtClean="0"/>
              <a:t>,</a:t>
            </a:r>
          </a:p>
          <a:p>
            <a:r>
              <a:rPr lang="hu-HU" sz="2000" i="1" dirty="0" smtClean="0"/>
              <a:t> </a:t>
            </a:r>
            <a:r>
              <a:rPr lang="hu-HU" sz="2000" dirty="0"/>
              <a:t>fokozódik a tápanyagok feltáródása, és </a:t>
            </a:r>
            <a:r>
              <a:rPr lang="hu-HU" sz="2000" i="1" dirty="0"/>
              <a:t>jobb lesz a </a:t>
            </a:r>
            <a:r>
              <a:rPr lang="hu-HU" sz="2000" i="1" dirty="0" smtClean="0"/>
              <a:t>műtrágya-hasznosulás</a:t>
            </a:r>
          </a:p>
          <a:p>
            <a:endParaRPr kumimoji="0" lang="hu-HU" altLang="hu-HU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hu-HU" altLang="hu-HU" sz="2000" i="1" dirty="0" smtClean="0">
                <a:latin typeface="Arial" panose="020B0604020202020204" pitchFamily="34" charset="0"/>
              </a:rPr>
              <a:t>Dózisa:  2-8 t/ha</a:t>
            </a:r>
          </a:p>
          <a:p>
            <a:r>
              <a:rPr kumimoji="0" lang="hu-HU" altLang="hu-H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Tartamhatása:</a:t>
            </a:r>
            <a:r>
              <a:rPr kumimoji="0" lang="hu-HU" altLang="hu-H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6-10 év</a:t>
            </a:r>
            <a:endParaRPr kumimoji="0" lang="hu-HU" altLang="hu-H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97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50208" y="0"/>
            <a:ext cx="7611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Fenntartó meszezés (mésztrágyázás)</a:t>
            </a:r>
            <a:endParaRPr lang="hu-HU" sz="24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777240" y="1197864"/>
            <a:ext cx="8641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2 t/ha alatti dózisú meszezést mésztrágyázásnak nevezzük	</a:t>
            </a:r>
          </a:p>
          <a:p>
            <a:endParaRPr lang="hu-HU" dirty="0"/>
          </a:p>
          <a:p>
            <a:r>
              <a:rPr lang="hu-HU" dirty="0" smtClean="0"/>
              <a:t>Célja a nagy mértékű talajsavanyúság kialakulásának megelőzése, a </a:t>
            </a:r>
            <a:r>
              <a:rPr lang="hu-HU" dirty="0" err="1" smtClean="0"/>
              <a:t>Ca</a:t>
            </a:r>
            <a:r>
              <a:rPr lang="hu-HU" dirty="0" smtClean="0"/>
              <a:t> hiány csökkentése</a:t>
            </a:r>
          </a:p>
          <a:p>
            <a:endParaRPr lang="hu-HU" dirty="0" smtClean="0"/>
          </a:p>
          <a:p>
            <a:r>
              <a:rPr lang="hu-HU" dirty="0"/>
              <a:t>A nagyobb műtrágyaadagok valamennyi </a:t>
            </a:r>
            <a:r>
              <a:rPr lang="hu-HU" dirty="0" err="1"/>
              <a:t>karbonátmentes</a:t>
            </a:r>
            <a:r>
              <a:rPr lang="hu-HU" dirty="0"/>
              <a:t> talajon szükségessé teszik a műtrágyák savanyító hatásának ellensúlyozását mésztrágyázással.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777240" y="3246780"/>
            <a:ext cx="9546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Arial" panose="020B0604020202020204" pitchFamily="34" charset="0"/>
              </a:rPr>
              <a:t> A javítóanyag mennyiségének kiszámítása tapasztalati képlet alapján történik, a talaj </a:t>
            </a:r>
            <a:r>
              <a:rPr lang="hu-HU" dirty="0" err="1">
                <a:latin typeface="Arial" panose="020B0604020202020204" pitchFamily="34" charset="0"/>
              </a:rPr>
              <a:t>hidrolitos</a:t>
            </a:r>
            <a:r>
              <a:rPr lang="hu-HU" dirty="0">
                <a:latin typeface="Arial" panose="020B0604020202020204" pitchFamily="34" charset="0"/>
              </a:rPr>
              <a:t> </a:t>
            </a:r>
            <a:r>
              <a:rPr lang="hu-HU" dirty="0" err="1">
                <a:latin typeface="Arial" panose="020B0604020202020204" pitchFamily="34" charset="0"/>
              </a:rPr>
              <a:t>aciditása</a:t>
            </a:r>
            <a:r>
              <a:rPr lang="hu-HU" dirty="0">
                <a:latin typeface="Arial" panose="020B0604020202020204" pitchFamily="34" charset="0"/>
              </a:rPr>
              <a:t> és Arany-féle kötöttségi száma alapján </a:t>
            </a:r>
          </a:p>
          <a:p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CaCO</a:t>
            </a:r>
            <a:r>
              <a:rPr lang="hu-HU" baseline="-25000" dirty="0" smtClean="0">
                <a:latin typeface="Arial" panose="020B0604020202020204" pitchFamily="34" charset="0"/>
              </a:rPr>
              <a:t>3</a:t>
            </a:r>
            <a:r>
              <a:rPr lang="hu-HU" dirty="0" smtClean="0">
                <a:latin typeface="Arial" panose="020B0604020202020204" pitchFamily="34" charset="0"/>
              </a:rPr>
              <a:t>t/ha </a:t>
            </a:r>
            <a:r>
              <a:rPr lang="hu-HU" dirty="0">
                <a:latin typeface="Arial" panose="020B0604020202020204" pitchFamily="34" charset="0"/>
              </a:rPr>
              <a:t>= y</a:t>
            </a:r>
            <a:r>
              <a:rPr lang="hu-HU" baseline="-25000" dirty="0">
                <a:latin typeface="Arial" panose="020B0604020202020204" pitchFamily="34" charset="0"/>
              </a:rPr>
              <a:t>1</a:t>
            </a:r>
            <a:r>
              <a:rPr lang="hu-HU" dirty="0">
                <a:latin typeface="Arial" panose="020B0604020202020204" pitchFamily="34" charset="0"/>
              </a:rPr>
              <a:t>* 0,1 </a:t>
            </a:r>
            <a:r>
              <a:rPr lang="hu-HU" dirty="0" smtClean="0">
                <a:latin typeface="Arial" panose="020B0604020202020204" pitchFamily="34" charset="0"/>
              </a:rPr>
              <a:t>KA*1,73</a:t>
            </a:r>
          </a:p>
          <a:p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y</a:t>
            </a:r>
            <a:r>
              <a:rPr lang="hu-HU" baseline="-25000" dirty="0" smtClean="0">
                <a:latin typeface="Arial" panose="020B0604020202020204" pitchFamily="34" charset="0"/>
              </a:rPr>
              <a:t>1</a:t>
            </a:r>
            <a:r>
              <a:rPr lang="hu-HU" dirty="0">
                <a:latin typeface="Arial" panose="020B0604020202020204" pitchFamily="34" charset="0"/>
              </a:rPr>
              <a:t>= </a:t>
            </a:r>
            <a:r>
              <a:rPr lang="hu-HU" dirty="0" err="1">
                <a:latin typeface="Arial" panose="020B0604020202020204" pitchFamily="34" charset="0"/>
              </a:rPr>
              <a:t>hidrolitos</a:t>
            </a:r>
            <a:r>
              <a:rPr lang="hu-HU" dirty="0">
                <a:latin typeface="Arial" panose="020B0604020202020204" pitchFamily="34" charset="0"/>
              </a:rPr>
              <a:t> </a:t>
            </a:r>
            <a:r>
              <a:rPr lang="hu-HU" dirty="0" err="1" smtClean="0">
                <a:latin typeface="Arial" panose="020B0604020202020204" pitchFamily="34" charset="0"/>
              </a:rPr>
              <a:t>aciditás</a:t>
            </a:r>
            <a:endParaRPr lang="hu-HU" dirty="0" smtClean="0">
              <a:latin typeface="Arial" panose="020B0604020202020204" pitchFamily="34" charset="0"/>
            </a:endParaRPr>
          </a:p>
          <a:p>
            <a:r>
              <a:rPr lang="hu-HU" dirty="0" smtClean="0">
                <a:latin typeface="Arial" panose="020B0604020202020204" pitchFamily="34" charset="0"/>
              </a:rPr>
              <a:t>KA </a:t>
            </a:r>
            <a:r>
              <a:rPr lang="hu-HU" dirty="0">
                <a:latin typeface="Arial" panose="020B0604020202020204" pitchFamily="34" charset="0"/>
              </a:rPr>
              <a:t>= Arany-féle kötöttségi </a:t>
            </a:r>
            <a:r>
              <a:rPr lang="hu-HU" dirty="0" smtClean="0">
                <a:latin typeface="Arial" panose="020B0604020202020204" pitchFamily="34" charset="0"/>
              </a:rPr>
              <a:t>szám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686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2"/>
          <p:cNvSpPr txBox="1">
            <a:spLocks noChangeArrowheads="1"/>
          </p:cNvSpPr>
          <p:nvPr/>
        </p:nvSpPr>
        <p:spPr bwMode="auto">
          <a:xfrm>
            <a:off x="229363" y="877825"/>
            <a:ext cx="835342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000" b="1" dirty="0"/>
              <a:t>		</a:t>
            </a:r>
            <a:endParaRPr lang="hu-HU" altLang="hu-HU" sz="2000" dirty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2000" b="1" dirty="0"/>
              <a:t>3</a:t>
            </a:r>
            <a:r>
              <a:rPr lang="hu-HU" altLang="hu-HU" sz="2000" dirty="0"/>
              <a:t>. </a:t>
            </a:r>
            <a:r>
              <a:rPr lang="hu-HU" altLang="hu-HU" sz="2000" b="1" dirty="0"/>
              <a:t>Hőmérséklet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Magasabb hőmérséklet általában </a:t>
            </a:r>
            <a:endParaRPr lang="hu-HU" altLang="hu-HU" sz="20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 smtClean="0"/>
              <a:t>       nagyobb </a:t>
            </a:r>
            <a:r>
              <a:rPr lang="hu-HU" altLang="hu-HU" sz="2000" dirty="0"/>
              <a:t>tápanyagfelvétel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Szabályozza a talaj-biokémiai </a:t>
            </a:r>
            <a:r>
              <a:rPr lang="hu-HU" altLang="hu-HU" sz="2000" dirty="0" smtClean="0"/>
              <a:t>folyamatokat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 </a:t>
            </a:r>
            <a:r>
              <a:rPr lang="hu-HU" altLang="hu-HU" sz="2000" dirty="0" smtClean="0"/>
              <a:t>      </a:t>
            </a:r>
            <a:r>
              <a:rPr lang="hu-HU" altLang="hu-HU" sz="2000" dirty="0"/>
              <a:t>és baktérium tevékenységét</a:t>
            </a:r>
          </a:p>
        </p:txBody>
      </p:sp>
      <p:pic>
        <p:nvPicPr>
          <p:cNvPr id="79877" name="Picture 5" descr="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45" y="1228408"/>
            <a:ext cx="5256212" cy="50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6239706" y="1211195"/>
            <a:ext cx="5198076" cy="12722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3945925" y="68116"/>
            <a:ext cx="680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makrotápelemek relatív felvehetősége</a:t>
            </a:r>
            <a:endParaRPr lang="hu-HU" sz="24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10651524" y="5989648"/>
            <a:ext cx="12516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 </a:t>
            </a:r>
            <a:r>
              <a:rPr lang="hu-HU" sz="1100" dirty="0" err="1" smtClean="0"/>
              <a:t>Kemira</a:t>
            </a:r>
            <a:endParaRPr lang="hu-HU" sz="1100" dirty="0"/>
          </a:p>
        </p:txBody>
      </p:sp>
    </p:spTree>
    <p:extLst>
      <p:ext uri="{BB962C8B-B14F-4D97-AF65-F5344CB8AC3E}">
        <p14:creationId xmlns:p14="http://schemas.microsoft.com/office/powerpoint/2010/main" val="14500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715" y="1312"/>
            <a:ext cx="8833750" cy="6294757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96065" y="6006609"/>
            <a:ext cx="20017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Forrás: http://dosoremi.hu/</a:t>
            </a:r>
          </a:p>
        </p:txBody>
      </p:sp>
    </p:spTree>
    <p:extLst>
      <p:ext uri="{BB962C8B-B14F-4D97-AF65-F5344CB8AC3E}">
        <p14:creationId xmlns:p14="http://schemas.microsoft.com/office/powerpoint/2010/main" val="32893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340" y="1324610"/>
            <a:ext cx="5715000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3945925" y="68116"/>
            <a:ext cx="680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 foszfor relatív felvehetősége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82540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30936" y="658369"/>
            <a:ext cx="1105509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b="1" dirty="0"/>
              <a:t>4. Nedvességtartalom</a:t>
            </a:r>
            <a:r>
              <a:rPr lang="hu-HU" altLang="hu-HU" sz="1800" dirty="0"/>
              <a:t> (befolyásolja a tápanyag koncentrációt)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Növényi gyökerek csak bizonyos tápanyag-koncentráció határok között képesek hasznosítani a tápanyagokat.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Túl magas koncentráció – mérgezési tünetek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Toxikus határ – függ a növény fajától, fajtájától, fejlettségi állapotától, </a:t>
            </a:r>
            <a:r>
              <a:rPr lang="hu-HU" altLang="hu-HU" sz="1800" dirty="0" err="1"/>
              <a:t>fenofázisától</a:t>
            </a:r>
            <a:r>
              <a:rPr lang="hu-HU" altLang="hu-HU" sz="1800" dirty="0"/>
              <a:t>, gyökeresedési viszonyaitól.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800" dirty="0"/>
              <a:t>	Nedvesség befolyásolja a mikroorganizmusok tevékenységét.</a:t>
            </a:r>
            <a:endParaRPr lang="hu-HU" altLang="hu-HU" sz="1800" b="1" dirty="0"/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 startAt="5"/>
            </a:pPr>
            <a:r>
              <a:rPr lang="hu-HU" altLang="hu-HU" sz="1800" b="1" dirty="0"/>
              <a:t>Talaj adszorpciója, kemoszorpciója, kolloidok szerepe a tápanyag megkötődésben és tápanyag mozgásban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talajkolloid csoportosítása: humusz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	 agyagásványok mennyisége, minősége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	 vasoxid-kolloidok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</a:t>
            </a:r>
            <a:r>
              <a:rPr lang="hu-HU" altLang="hu-HU" sz="1800" u="sng" dirty="0"/>
              <a:t>adszorpció</a:t>
            </a:r>
            <a:r>
              <a:rPr lang="hu-HU" altLang="hu-HU" sz="1800" dirty="0"/>
              <a:t> = kolloidok felületén történő megkötődés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A megkötődés lehet: - reverzibilis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irreverzibilis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kevés talajkolloid (gyenge megkötődés)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			    - sok talajkolloid (nagyobb megkötődés)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hu-HU" altLang="hu-HU" sz="1800" dirty="0"/>
              <a:t>	</a:t>
            </a:r>
            <a:r>
              <a:rPr lang="hu-HU" altLang="hu-HU" sz="1800" u="sng" dirty="0"/>
              <a:t>kemoszorpció</a:t>
            </a:r>
            <a:r>
              <a:rPr lang="hu-HU" altLang="hu-HU" sz="1800" dirty="0"/>
              <a:t> = tápanyagok pl. műtrágyában lévő, a talajban lévő tápelemmel (pl. kedvezőtlen pH esetén) rosszul oldódó vagy oldhatatlan vegyületet alkot: Al</a:t>
            </a:r>
            <a:r>
              <a:rPr lang="hu-HU" altLang="hu-HU" sz="1800" baseline="-25000" dirty="0"/>
              <a:t>2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  <a:r>
              <a:rPr lang="hu-HU" altLang="hu-HU" sz="1800" baseline="-25000" dirty="0"/>
              <a:t>3</a:t>
            </a:r>
            <a:r>
              <a:rPr lang="hu-HU" altLang="hu-HU" sz="1800" dirty="0"/>
              <a:t>, Fe</a:t>
            </a:r>
            <a:r>
              <a:rPr lang="hu-HU" altLang="hu-HU" sz="1800" baseline="-25000" dirty="0"/>
              <a:t>2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  <a:r>
              <a:rPr lang="hu-HU" altLang="hu-HU" sz="1800" baseline="-25000" dirty="0"/>
              <a:t>3</a:t>
            </a:r>
            <a:r>
              <a:rPr lang="hu-HU" altLang="hu-HU" sz="1800" dirty="0"/>
              <a:t>, </a:t>
            </a:r>
            <a:r>
              <a:rPr lang="hu-HU" altLang="hu-HU" sz="1800" dirty="0" err="1"/>
              <a:t>Ca</a:t>
            </a:r>
            <a:r>
              <a:rPr lang="hu-HU" altLang="hu-HU" sz="1800" dirty="0"/>
              <a:t>(PO</a:t>
            </a:r>
            <a:r>
              <a:rPr lang="hu-HU" altLang="hu-HU" sz="1800" baseline="-25000" dirty="0"/>
              <a:t>4</a:t>
            </a:r>
            <a:r>
              <a:rPr lang="hu-HU" altLang="hu-HU" sz="1800" dirty="0"/>
              <a:t>)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31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Az észak-dunántúli talajok </a:t>
            </a:r>
            <a:r>
              <a:rPr lang="hu-HU" sz="2400" dirty="0" smtClean="0"/>
              <a:t>textúra osztályai</a:t>
            </a:r>
            <a:endParaRPr lang="hu-HU" sz="2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229" y="544043"/>
            <a:ext cx="10265500" cy="5809218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791" y="3156378"/>
            <a:ext cx="252412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7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774826" y="908051"/>
            <a:ext cx="8353425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6. Különböző tápanyag ionok egymásra hatása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     </a:t>
            </a:r>
            <a:r>
              <a:rPr lang="hu-HU" altLang="hu-HU" sz="2000">
                <a:latin typeface="Arial" panose="020B0604020202020204" pitchFamily="34" charset="0"/>
              </a:rPr>
              <a:t>A tápanyagok különböző ionok formájában mozognak, pl: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nitrogén: NH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+, NO</a:t>
            </a:r>
            <a:r>
              <a:rPr lang="hu-HU" altLang="hu-HU" sz="2000" baseline="-25000">
                <a:latin typeface="Arial" panose="020B0604020202020204" pitchFamily="34" charset="0"/>
              </a:rPr>
              <a:t>3</a:t>
            </a:r>
            <a:r>
              <a:rPr lang="hu-HU" altLang="hu-HU" sz="2000">
                <a:latin typeface="Arial" panose="020B0604020202020204" pitchFamily="34" charset="0"/>
              </a:rPr>
              <a:t>-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foszfor: H</a:t>
            </a:r>
            <a:r>
              <a:rPr lang="hu-HU" altLang="hu-HU" sz="2000" baseline="-25000">
                <a:latin typeface="Arial" panose="020B0604020202020204" pitchFamily="34" charset="0"/>
              </a:rPr>
              <a:t>2</a:t>
            </a:r>
            <a:r>
              <a:rPr lang="hu-HU" altLang="hu-HU" sz="2000">
                <a:latin typeface="Arial" panose="020B0604020202020204" pitchFamily="34" charset="0"/>
              </a:rPr>
              <a:t>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-, HPO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-, PO</a:t>
            </a:r>
            <a:r>
              <a:rPr lang="hu-HU" altLang="hu-HU" sz="2000" baseline="-25000">
                <a:latin typeface="Arial" panose="020B0604020202020204" pitchFamily="34" charset="0"/>
              </a:rPr>
              <a:t>4</a:t>
            </a:r>
            <a:r>
              <a:rPr lang="hu-HU" altLang="hu-HU" sz="2000">
                <a:latin typeface="Arial" panose="020B0604020202020204" pitchFamily="34" charset="0"/>
              </a:rPr>
              <a:t>-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K és a legtöbb mikroelem kationként viselkedik, kivétel a B és a Mo.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Ioncsere folyamatok a talajkolloidok és talajoldat között.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Ionantagonizmus: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Ca – mikroelemek zöme Mo kivételével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Ca – K, Ca – P, Ca/Fe,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P – Zn, P/Fe, P/Al, Mn/Co,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P – Cu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endParaRPr lang="hu-HU" altLang="hu-HU" sz="2000">
              <a:latin typeface="Arial" panose="020B0604020202020204" pitchFamily="34" charset="0"/>
            </a:endParaRP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7. Talajélővilág, talajbiológiai tulajdonságok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 b="1">
                <a:latin typeface="Arial" panose="020B0604020202020204" pitchFamily="34" charset="0"/>
              </a:rPr>
              <a:t>     </a:t>
            </a:r>
            <a:r>
              <a:rPr lang="hu-HU" altLang="hu-HU" sz="2000">
                <a:latin typeface="Arial" panose="020B0604020202020204" pitchFamily="34" charset="0"/>
              </a:rPr>
              <a:t>Mikrobiológiai aktivitás, növény gyökereinek aktív szerepe, 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     giliszták és egyéb hasznos talajlakó állatok szerepe</a:t>
            </a:r>
          </a:p>
          <a:p>
            <a:pPr algn="l" eaLnBrk="1" hangingPunct="1">
              <a:lnSpc>
                <a:spcPct val="50000"/>
              </a:lnSpc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</a:t>
            </a:r>
          </a:p>
          <a:p>
            <a:pPr algn="l" eaLnBrk="1" hangingPunct="1">
              <a:spcBef>
                <a:spcPct val="50000"/>
              </a:spcBef>
            </a:pPr>
            <a:r>
              <a:rPr lang="hu-HU" altLang="hu-HU" sz="2000"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04757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Az </a:t>
            </a:r>
            <a:r>
              <a:rPr lang="hu-HU" sz="2400" dirty="0"/>
              <a:t>észak-dunántúli talajok </a:t>
            </a:r>
            <a:r>
              <a:rPr lang="hu-HU" sz="2400" dirty="0" smtClean="0"/>
              <a:t>mésztartalma</a:t>
            </a:r>
            <a:endParaRPr lang="hu-HU" sz="2400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448" y="580838"/>
            <a:ext cx="10445496" cy="5738950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6878" y="4767213"/>
            <a:ext cx="266700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9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847850" y="765176"/>
            <a:ext cx="8135938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hu-HU" altLang="hu-HU" sz="2000" b="1">
                <a:latin typeface="Arial" panose="020B0604020202020204" pitchFamily="34" charset="0"/>
              </a:rPr>
              <a:t>8. Térbeli faktorok szerepe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Gyökerekkel való behálózottsági gyökérzet elhelyezkedése (gyökérfeltárások)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Tápanyagok egyenletes elosztása, tápanyagok gyökér közelségében való elhelyezkedése.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Tápanyagáramlásban veszteségek, ha nincs megfelelő tápanyag a gyökérzet közelében.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Egyenletes tápanyag-kijuttatás fontossága.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Diffúzió szerepe a tápanyag utánpótlásban. Gyökér felvette a tápanyagot, csökken a koncentráció és nagyobb koncentrációjú rétegből történik a tápanyagmozgás.</a:t>
            </a:r>
          </a:p>
          <a:p>
            <a:pPr algn="just" eaLnBrk="1" hangingPunct="1"/>
            <a:r>
              <a:rPr lang="hu-HU" altLang="hu-HU" sz="2000">
                <a:latin typeface="Arial" panose="020B0604020202020204" pitchFamily="34" charset="0"/>
              </a:rPr>
              <a:t>„Mas fow” tömegáramlás oka a transpiráció – vízáramlás oldott anyagokkal együtt- talajkolloid – talajoldat – gyökér – növény – atmoszféra</a:t>
            </a:r>
          </a:p>
          <a:p>
            <a:pPr algn="just" eaLnBrk="1" hangingPunct="1"/>
            <a:endParaRPr lang="hu-HU" altLang="hu-HU" sz="2000">
              <a:latin typeface="Arial" panose="020B0604020202020204" pitchFamily="34" charset="0"/>
            </a:endParaRPr>
          </a:p>
          <a:p>
            <a:pPr algn="just" eaLnBrk="1" hangingPunct="1"/>
            <a:endParaRPr lang="hu-HU" altLang="hu-HU" sz="200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hu-HU" altLang="hu-HU" sz="2000">
              <a:latin typeface="Arial" panose="020B0604020202020204" pitchFamily="34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</p:spTree>
    <p:extLst>
      <p:ext uri="{BB962C8B-B14F-4D97-AF65-F5344CB8AC3E}">
        <p14:creationId xmlns:p14="http://schemas.microsoft.com/office/powerpoint/2010/main" val="143661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456121" y="3456908"/>
            <a:ext cx="8064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hu-HU" altLang="hu-HU" sz="2000" b="1" dirty="0">
                <a:latin typeface="Arial" panose="020B0604020202020204" pitchFamily="34" charset="0"/>
              </a:rPr>
              <a:t>10. Egyéb</a:t>
            </a:r>
            <a:r>
              <a:rPr lang="hu-HU" altLang="hu-HU" sz="2000" dirty="0">
                <a:latin typeface="Arial" panose="020B0604020202020204" pitchFamily="34" charset="0"/>
              </a:rPr>
              <a:t> </a:t>
            </a:r>
          </a:p>
          <a:p>
            <a:pPr algn="l" eaLnBrk="1" hangingPunct="1"/>
            <a:r>
              <a:rPr lang="hu-HU" altLang="hu-HU" sz="2000" dirty="0">
                <a:latin typeface="Arial" panose="020B0604020202020204" pitchFamily="34" charset="0"/>
              </a:rPr>
              <a:t>(pl. C/N arány nagy </a:t>
            </a:r>
            <a:r>
              <a:rPr lang="hu-HU" altLang="hu-HU" sz="2000" dirty="0" err="1">
                <a:latin typeface="Arial" panose="020B0604020202020204" pitchFamily="34" charset="0"/>
              </a:rPr>
              <a:t>pentozan</a:t>
            </a:r>
            <a:r>
              <a:rPr lang="hu-HU" altLang="hu-HU" sz="2000" dirty="0">
                <a:latin typeface="Arial" panose="020B0604020202020204" pitchFamily="34" charset="0"/>
              </a:rPr>
              <a:t> hatás, kedvező 17-33 arány.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456121" y="1023558"/>
            <a:ext cx="80645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hu-HU" altLang="hu-HU" sz="2000" b="1" dirty="0">
                <a:latin typeface="Arial" panose="020B0604020202020204" pitchFamily="34" charset="0"/>
              </a:rPr>
              <a:t>9. Talajszerkezet, levegőzöttség,  vízgazdálkodási tulajdonságok</a:t>
            </a:r>
          </a:p>
          <a:p>
            <a:pPr algn="just" eaLnBrk="1" hangingPunct="1"/>
            <a:r>
              <a:rPr lang="hu-HU" altLang="hu-HU" sz="2000" u="sng" dirty="0">
                <a:latin typeface="Arial" panose="020B0604020202020204" pitchFamily="34" charset="0"/>
              </a:rPr>
              <a:t>Kedvezőtlen</a:t>
            </a:r>
            <a:r>
              <a:rPr lang="hu-HU" altLang="hu-HU" sz="2000" dirty="0">
                <a:latin typeface="Arial" panose="020B0604020202020204" pitchFamily="34" charset="0"/>
              </a:rPr>
              <a:t>: rossz talajszerkezet, tömődöttség. Ilyen esetekben a tápanyag felvétel akadályozott. </a:t>
            </a:r>
          </a:p>
          <a:p>
            <a:pPr algn="just" eaLnBrk="1" hangingPunct="1"/>
            <a:r>
              <a:rPr lang="hu-HU" altLang="hu-HU" sz="2000" u="sng" dirty="0">
                <a:latin typeface="Arial" panose="020B0604020202020204" pitchFamily="34" charset="0"/>
              </a:rPr>
              <a:t>A cél:</a:t>
            </a:r>
            <a:r>
              <a:rPr lang="hu-HU" altLang="hu-HU" sz="2000" dirty="0">
                <a:latin typeface="Arial" panose="020B0604020202020204" pitchFamily="34" charset="0"/>
              </a:rPr>
              <a:t>  jó talajszerkezet kialakítása, mely függ a humusztartalomtól, a mész mennyiségétől, a biológiai aktivitástól.</a:t>
            </a:r>
          </a:p>
          <a:p>
            <a:pPr algn="just" eaLnBrk="1" hangingPunct="1"/>
            <a:r>
              <a:rPr lang="hu-HU" altLang="hu-HU" sz="2000" u="sng" dirty="0">
                <a:latin typeface="Arial" panose="020B0604020202020204" pitchFamily="34" charset="0"/>
              </a:rPr>
              <a:t>Megoldás</a:t>
            </a:r>
            <a:r>
              <a:rPr lang="hu-HU" altLang="hu-HU" sz="2000" dirty="0">
                <a:latin typeface="Arial" panose="020B0604020202020204" pitchFamily="34" charset="0"/>
              </a:rPr>
              <a:t>: szervesanyag használata, optimális talajművelés, mélylazítás, vetésforgó (pillangósok beépítése)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621" y="1079262"/>
            <a:ext cx="3359187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7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768156" y="83058"/>
            <a:ext cx="6443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Miért van szükség talajvizsgálatokra?</a:t>
            </a:r>
            <a:endParaRPr lang="hu-HU" altLang="hu-HU" dirty="0">
              <a:latin typeface="Arial" panose="020B0604020202020204" pitchFamily="34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32104" y="1765300"/>
            <a:ext cx="9829799" cy="381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A talaj termékenységének ismerete.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Termőhelyi adottságokhoz alkalmazkodó művelési ág illetve növényféleség megválasztása (intenzív – extenzív, erdő – gyep)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Várható termésátlag reális becslése.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 err="1"/>
              <a:t>Tápanyagellátottsági</a:t>
            </a:r>
            <a:r>
              <a:rPr lang="hu-HU" altLang="hu-HU" sz="2200" dirty="0"/>
              <a:t> határértékek kialakítása a növénycsoportok, a gazdálkodási rendszer stb. szerint.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Kijuttatandó tápanyagok pontosabb meghatározása a talaj oldható tápanyagmennyiségének és a tápanyag felvételt befolyásoló tényezőknek megismeréséhez.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200" dirty="0"/>
              <a:t>Harmonikus </a:t>
            </a:r>
            <a:r>
              <a:rPr lang="hu-HU" altLang="hu-HU" sz="2200" dirty="0" err="1"/>
              <a:t>tápanyagutánpótlás</a:t>
            </a:r>
            <a:r>
              <a:rPr lang="hu-HU" altLang="hu-HU" sz="2200" dirty="0"/>
              <a:t> (mikro- és </a:t>
            </a:r>
            <a:r>
              <a:rPr lang="hu-HU" altLang="hu-HU" sz="2200" dirty="0" err="1"/>
              <a:t>makroelemek</a:t>
            </a:r>
            <a:r>
              <a:rPr lang="hu-HU" altLang="hu-HU" sz="2200" dirty="0"/>
              <a:t> figyelembe vétele) a jobb termésminőség eléréséhez.</a:t>
            </a:r>
          </a:p>
        </p:txBody>
      </p:sp>
    </p:spTree>
    <p:extLst>
      <p:ext uri="{BB962C8B-B14F-4D97-AF65-F5344CB8AC3E}">
        <p14:creationId xmlns:p14="http://schemas.microsoft.com/office/powerpoint/2010/main" val="178488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399032" y="836613"/>
            <a:ext cx="8657781" cy="500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7"/>
            </a:pPr>
            <a:r>
              <a:rPr lang="hu-HU" altLang="hu-HU" sz="2200" dirty="0" err="1"/>
              <a:t>Tápanyagellátottsági</a:t>
            </a:r>
            <a:r>
              <a:rPr lang="hu-HU" altLang="hu-HU" sz="2200" dirty="0"/>
              <a:t> zavarok feltárása és kiküszöbölése (</a:t>
            </a:r>
            <a:r>
              <a:rPr lang="hu-HU" altLang="hu-HU" sz="2200" dirty="0" err="1"/>
              <a:t>klorózis</a:t>
            </a:r>
            <a:r>
              <a:rPr lang="hu-HU" altLang="hu-HU" sz="2200" dirty="0"/>
              <a:t>, hiánytünetek). Pontosítása levélanalízis segítségével.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 err="1"/>
              <a:t>Tápanyaggazdálkodási</a:t>
            </a:r>
            <a:r>
              <a:rPr lang="hu-HU" altLang="hu-HU" sz="2200" dirty="0"/>
              <a:t> és talajtani tulajdonságok, paraméterek időbeli változásának nyomon követése. (szennyezés)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A </a:t>
            </a:r>
            <a:r>
              <a:rPr lang="hu-HU" altLang="hu-HU" sz="2200" dirty="0" err="1"/>
              <a:t>tápanyagfelvehetőséget</a:t>
            </a:r>
            <a:r>
              <a:rPr lang="hu-HU" altLang="hu-HU" sz="2200" dirty="0"/>
              <a:t> befolyásoló vízgazdálkodási tulajdonságok feltárása, amely lehetővé teszi a helyes termesztési mód és technológia megválasztását.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Talajjavítások szükségességének megállapítása és a területen előforduló káros folyamatok mérséklése.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Pályázati rendszer megválasztása (pl. agrár-környezetgazdálkodási célprogramok)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AutoNum type="arabicPeriod" startAt="8"/>
            </a:pPr>
            <a:r>
              <a:rPr lang="hu-HU" altLang="hu-HU" sz="2200" dirty="0"/>
              <a:t>Talajszennyezettség megállapítása, változásának nyomon követése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AutoNum type="arabicPeriod" startAt="8"/>
            </a:pPr>
            <a:endParaRPr lang="hu-HU" altLang="hu-HU" sz="2200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768156" y="83058"/>
            <a:ext cx="6443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 dirty="0">
                <a:latin typeface="Arial" panose="020B0604020202020204" pitchFamily="34" charset="0"/>
              </a:rPr>
              <a:t>Miért van szükség talajvizsgálatokra?</a:t>
            </a:r>
            <a:endParaRPr lang="hu-HU" altLang="hu-H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3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992314" y="-32179"/>
            <a:ext cx="87137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hu-HU" sz="2800" b="1" dirty="0">
                <a:latin typeface="+mj-lt"/>
              </a:rPr>
              <a:t>Talajvizsgálatok száma Magyarországon, 1981-2010</a:t>
            </a:r>
            <a:endParaRPr lang="hu-HU" sz="2800" dirty="0">
              <a:latin typeface="+mj-lt"/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1739900" y="333375"/>
            <a:ext cx="8713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hu-HU" altLang="hu-HU">
              <a:latin typeface="Georgia" panose="02040502050405020303" pitchFamily="18" charset="0"/>
            </a:endParaRPr>
          </a:p>
        </p:txBody>
      </p:sp>
      <p:pic>
        <p:nvPicPr>
          <p:cNvPr id="34820" name="Picture 6" descr="D:\MrCsatho\Oktatás\SZIE Gödöllő\KÖRNYEZETKÍMÉLŐ NÖVÉNYTÁPLÁLÁS\ábrák\TVG 1981-2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23" y="981075"/>
            <a:ext cx="8243887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222422" y="5535827"/>
            <a:ext cx="2817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Forrás: Csathó, 2013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136334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term_gátló_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201" y="634960"/>
            <a:ext cx="7552203" cy="561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48756" y="0"/>
            <a:ext cx="684053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3000" b="1" dirty="0">
                <a:latin typeface="+mj-lt"/>
              </a:rPr>
              <a:t>A talaj termékenységét gátló tényezők</a:t>
            </a:r>
          </a:p>
        </p:txBody>
      </p:sp>
    </p:spTree>
    <p:extLst>
      <p:ext uri="{BB962C8B-B14F-4D97-AF65-F5344CB8AC3E}">
        <p14:creationId xmlns:p14="http://schemas.microsoft.com/office/powerpoint/2010/main" val="2384190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8213" y="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sz="3600" b="1" dirty="0" smtClean="0"/>
              <a:t>Köszönöm a figyelmüket!</a:t>
            </a:r>
          </a:p>
        </p:txBody>
      </p:sp>
      <p:pic>
        <p:nvPicPr>
          <p:cNvPr id="101380" name="Picture 4" descr="I14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63" y="1097757"/>
            <a:ext cx="36671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1" name="Picture 5" descr="I15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619" y="1143000"/>
            <a:ext cx="3768725" cy="513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7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42202"/>
            <a:ext cx="10058400" cy="8223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sz="3600" b="1" dirty="0" smtClean="0">
                <a:solidFill>
                  <a:schemeClr val="tx1"/>
                </a:solidFill>
              </a:rPr>
              <a:t>Tápanyag források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819400"/>
            <a:ext cx="7772400" cy="198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u-HU" altLang="hu-HU" b="1" smtClean="0"/>
              <a:t>Makroelemek: N, P</a:t>
            </a:r>
            <a:r>
              <a:rPr lang="hu-HU" altLang="hu-HU" b="1" baseline="-25000" smtClean="0"/>
              <a:t>2</a:t>
            </a:r>
            <a:r>
              <a:rPr lang="hu-HU" altLang="hu-HU" b="1" smtClean="0"/>
              <a:t>O</a:t>
            </a:r>
            <a:r>
              <a:rPr lang="hu-HU" altLang="hu-HU" b="1" baseline="-25000" smtClean="0"/>
              <a:t>5</a:t>
            </a:r>
            <a:r>
              <a:rPr lang="hu-HU" altLang="hu-HU" b="1" smtClean="0"/>
              <a:t>, K</a:t>
            </a:r>
            <a:r>
              <a:rPr lang="hu-HU" altLang="hu-HU" b="1" baseline="-25000" smtClean="0"/>
              <a:t>2</a:t>
            </a:r>
            <a:r>
              <a:rPr lang="hu-HU" altLang="hu-HU" b="1" smtClean="0"/>
              <a:t>O</a:t>
            </a:r>
            <a:endParaRPr lang="hu-HU" altLang="hu-HU" b="1" baseline="-25000" smtClean="0"/>
          </a:p>
          <a:p>
            <a:pPr eaLnBrk="1" hangingPunct="1">
              <a:buFontTx/>
              <a:buNone/>
            </a:pPr>
            <a:r>
              <a:rPr lang="hu-HU" altLang="hu-HU" b="1" smtClean="0"/>
              <a:t>Mezoelemek: Mg, Fe, Ca, S,</a:t>
            </a:r>
          </a:p>
          <a:p>
            <a:pPr eaLnBrk="1" hangingPunct="1">
              <a:buFontTx/>
              <a:buNone/>
            </a:pPr>
            <a:r>
              <a:rPr lang="hu-HU" altLang="hu-HU" b="1" smtClean="0"/>
              <a:t>Mikroelemek: Cu, Zn, B, Mn, Mo</a:t>
            </a:r>
            <a:endParaRPr lang="hu-HU" altLang="hu-HU" smtClean="0"/>
          </a:p>
        </p:txBody>
      </p:sp>
    </p:spTree>
    <p:extLst>
      <p:ext uri="{BB962C8B-B14F-4D97-AF65-F5344CB8AC3E}">
        <p14:creationId xmlns:p14="http://schemas.microsoft.com/office/powerpoint/2010/main" val="135294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9880" y="-204216"/>
            <a:ext cx="7772400" cy="838200"/>
          </a:xfrm>
        </p:spPr>
        <p:txBody>
          <a:bodyPr/>
          <a:lstStyle/>
          <a:p>
            <a:pPr eaLnBrk="1" hangingPunct="1"/>
            <a:r>
              <a:rPr lang="hu-HU" altLang="hu-HU" sz="4000" b="1" dirty="0" smtClean="0">
                <a:solidFill>
                  <a:schemeClr val="tx1"/>
                </a:solidFill>
              </a:rPr>
              <a:t>A t</a:t>
            </a:r>
            <a:r>
              <a:rPr lang="hu-HU" altLang="hu-HU" sz="4000" b="1" dirty="0" smtClean="0">
                <a:solidFill>
                  <a:schemeClr val="tx1"/>
                </a:solidFill>
              </a:rPr>
              <a:t>ápanyag </a:t>
            </a:r>
            <a:r>
              <a:rPr lang="hu-HU" altLang="hu-HU" sz="4000" b="1" dirty="0">
                <a:solidFill>
                  <a:schemeClr val="tx1"/>
                </a:solidFill>
              </a:rPr>
              <a:t>visszapótlás módjai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2376" y="1517904"/>
            <a:ext cx="10305288" cy="5111496"/>
          </a:xfrm>
        </p:spPr>
        <p:txBody>
          <a:bodyPr/>
          <a:lstStyle/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hu-HU" altLang="hu-HU" sz="2400" b="1" dirty="0">
                <a:solidFill>
                  <a:schemeClr val="tx1"/>
                </a:solidFill>
              </a:rPr>
              <a:t>Különböző szerves trágyák alkalmazásával: </a:t>
            </a:r>
            <a:r>
              <a:rPr lang="hu-HU" altLang="hu-HU" sz="2400" b="1" dirty="0" smtClean="0">
                <a:solidFill>
                  <a:schemeClr val="tx1"/>
                </a:solidFill>
              </a:rPr>
              <a:t>istállótrágya, hígtrágya, </a:t>
            </a:r>
            <a:r>
              <a:rPr lang="hu-HU" altLang="hu-HU" sz="2400" b="1" dirty="0">
                <a:solidFill>
                  <a:schemeClr val="tx1"/>
                </a:solidFill>
              </a:rPr>
              <a:t>komposzt, zöldtrágya, kevert trágya, tőzeges trágya, földkeverékek, </a:t>
            </a:r>
            <a:r>
              <a:rPr lang="hu-HU" altLang="hu-HU" sz="2400" b="1" dirty="0" err="1">
                <a:solidFill>
                  <a:schemeClr val="tx1"/>
                </a:solidFill>
              </a:rPr>
              <a:t>növ-és</a:t>
            </a:r>
            <a:r>
              <a:rPr lang="hu-HU" altLang="hu-HU" sz="2400" b="1" dirty="0">
                <a:solidFill>
                  <a:schemeClr val="tx1"/>
                </a:solidFill>
              </a:rPr>
              <a:t> gyökérmaradvány – kis gazdaság, </a:t>
            </a:r>
            <a:r>
              <a:rPr lang="hu-HU" altLang="hu-HU" sz="2400" b="1" dirty="0" err="1">
                <a:solidFill>
                  <a:schemeClr val="tx1"/>
                </a:solidFill>
              </a:rPr>
              <a:t>biotermesztés</a:t>
            </a:r>
            <a:r>
              <a:rPr lang="hu-HU" altLang="hu-HU" sz="2400" b="1" dirty="0">
                <a:solidFill>
                  <a:schemeClr val="tx1"/>
                </a:solidFill>
              </a:rPr>
              <a:t>, környezetkímélő gazdálkodás.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hu-HU" altLang="hu-HU" sz="2400" b="1" dirty="0"/>
              <a:t>Műtrágyák alkalmazásával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Nincs </a:t>
            </a:r>
            <a:r>
              <a:rPr lang="hu-HU" altLang="hu-HU" sz="2400" b="1" dirty="0" err="1"/>
              <a:t>szervesanyag</a:t>
            </a:r>
            <a:r>
              <a:rPr lang="hu-HU" altLang="hu-HU" sz="2400" b="1" dirty="0"/>
              <a:t> – elsősorban nagyüzemek, intenzív gazdálkodás.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 startAt="3"/>
            </a:pPr>
            <a:r>
              <a:rPr lang="hu-HU" altLang="hu-HU" sz="2400" b="1" dirty="0"/>
              <a:t>Egyéb anyagok: - ásványok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kőzetőrlemények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baktérium trágya</a:t>
            </a:r>
          </a:p>
          <a:p>
            <a:pPr marL="609600" indent="-609600" eaLnBrk="1" hangingPunct="1">
              <a:buClr>
                <a:schemeClr val="tx1"/>
              </a:buClr>
              <a:buNone/>
            </a:pPr>
            <a:r>
              <a:rPr lang="hu-HU" altLang="hu-HU" sz="2400" b="1" dirty="0"/>
              <a:t>				 - CO</a:t>
            </a:r>
            <a:r>
              <a:rPr lang="hu-HU" altLang="hu-HU" sz="2400" b="1" baseline="-25000" dirty="0"/>
              <a:t>2</a:t>
            </a:r>
            <a:r>
              <a:rPr lang="hu-HU" altLang="hu-HU" sz="2400" b="1" dirty="0"/>
              <a:t> </a:t>
            </a:r>
            <a:r>
              <a:rPr lang="hu-HU" altLang="hu-HU" sz="2400" b="1" dirty="0" smtClean="0"/>
              <a:t>trágya</a:t>
            </a:r>
            <a:endParaRPr lang="hu-HU" alt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98450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117124" y="64935"/>
            <a:ext cx="93252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smtClean="0">
                <a:latin typeface="Arial" panose="020B0604020202020204" pitchFamily="34" charset="0"/>
              </a:rPr>
              <a:t>A tápanyagok </a:t>
            </a:r>
            <a:r>
              <a:rPr lang="hu-HU" altLang="hu-HU" sz="2000" b="1" dirty="0">
                <a:latin typeface="Arial" panose="020B0604020202020204" pitchFamily="34" charset="0"/>
              </a:rPr>
              <a:t>felvehetőségét, hasznosítását befolyásoló tényezők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571817" y="1453199"/>
            <a:ext cx="8353425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«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hu-HU" altLang="hu-HU" sz="2000" b="1" dirty="0"/>
              <a:t>A rendelkezésre álló tápanyagforrások, tápanyagok meg-kötődése, mozgékonysága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 források:</a:t>
            </a:r>
            <a:r>
              <a:rPr lang="hu-HU" altLang="hu-HU" sz="2000" dirty="0"/>
              <a:t> </a:t>
            </a:r>
            <a:r>
              <a:rPr lang="hu-HU" altLang="hu-HU" sz="2000" dirty="0" err="1"/>
              <a:t>szervesanyagok</a:t>
            </a:r>
            <a:r>
              <a:rPr lang="hu-HU" altLang="hu-HU" sz="2000" dirty="0"/>
              <a:t>, műtrágya, ásványok, kolloidok felületén megkötött tápanyag.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Tápanyagfelvétel</a:t>
            </a:r>
            <a:r>
              <a:rPr lang="hu-HU" altLang="hu-HU" sz="2000" dirty="0"/>
              <a:t>: talajoldatból (változó koncentráció és összetétel)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Tápanyagok csoportosítása felvehetőség szerint</a:t>
            </a:r>
            <a:r>
              <a:rPr lang="hu-HU" altLang="hu-HU" sz="2000" dirty="0"/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összes tápanyag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aktuálisan könnyen felvehető (összes N 1-2%-a) talajoldatból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potenciálisan felvehető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felvehetetlen tápanyag (N készlet </a:t>
            </a:r>
            <a:r>
              <a:rPr lang="hu-HU" altLang="hu-HU" sz="2000" dirty="0" smtClean="0"/>
              <a:t>90%-</a:t>
            </a:r>
            <a:r>
              <a:rPr lang="hu-HU" altLang="hu-HU" sz="2000" dirty="0"/>
              <a:t>a)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Tápanyagok mozgékonysága</a:t>
            </a:r>
            <a:r>
              <a:rPr lang="hu-HU" altLang="hu-HU" sz="2000" dirty="0"/>
              <a:t>: NO</a:t>
            </a:r>
            <a:r>
              <a:rPr lang="hu-HU" altLang="hu-HU" sz="2000" baseline="-25000" dirty="0"/>
              <a:t>3</a:t>
            </a:r>
            <a:r>
              <a:rPr lang="hu-HU" altLang="hu-HU" sz="2000" dirty="0"/>
              <a:t>: gyorsan, NH</a:t>
            </a:r>
            <a:r>
              <a:rPr lang="hu-HU" altLang="hu-HU" sz="2000" baseline="-25000" dirty="0"/>
              <a:t>4</a:t>
            </a:r>
            <a:r>
              <a:rPr lang="hu-HU" altLang="hu-HU" sz="2000" dirty="0"/>
              <a:t>: közepes, K: közepes, ill. gyenge, P: gyenge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</a:t>
            </a:r>
            <a:r>
              <a:rPr lang="hu-HU" altLang="hu-HU" sz="2000" u="sng" dirty="0"/>
              <a:t>Tápanyagveszteség</a:t>
            </a:r>
            <a:r>
              <a:rPr lang="hu-HU" altLang="hu-HU" sz="2000" dirty="0"/>
              <a:t>: </a:t>
            </a:r>
            <a:r>
              <a:rPr lang="hu-HU" altLang="hu-HU" sz="2000" i="1" dirty="0"/>
              <a:t>Kimosódás</a:t>
            </a:r>
            <a:r>
              <a:rPr lang="hu-HU" altLang="hu-HU" sz="2000" dirty="0"/>
              <a:t>: mélyebb rétegekbe, esetleg a talajvízbe. </a:t>
            </a:r>
            <a:r>
              <a:rPr lang="hu-HU" altLang="hu-HU" sz="2000" i="1" dirty="0"/>
              <a:t>Elsodródás</a:t>
            </a:r>
            <a:r>
              <a:rPr lang="hu-HU" altLang="hu-HU" sz="2000" dirty="0"/>
              <a:t>: víz, szél. </a:t>
            </a:r>
            <a:r>
              <a:rPr lang="hu-HU" altLang="hu-HU" sz="2000" i="1" dirty="0"/>
              <a:t>Gázveszteség</a:t>
            </a:r>
            <a:r>
              <a:rPr lang="hu-HU" altLang="hu-HU" sz="2000" dirty="0"/>
              <a:t>. Erős </a:t>
            </a:r>
            <a:r>
              <a:rPr lang="hu-HU" altLang="hu-HU" sz="2000" i="1" dirty="0"/>
              <a:t>megkötődés</a:t>
            </a:r>
            <a:r>
              <a:rPr lang="hu-HU" altLang="hu-HU" sz="2000" dirty="0"/>
              <a:t>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46993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22" y="704089"/>
            <a:ext cx="7205851" cy="4582758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2941203" y="0"/>
            <a:ext cx="8090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/>
              <a:t>A nitrogénformák ideális eloszlása a talajban (Kátai, 2011)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5773" y="704089"/>
            <a:ext cx="4086225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64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710249" y="82378"/>
            <a:ext cx="83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Az észak-dunántúli talajok </a:t>
            </a:r>
            <a:r>
              <a:rPr lang="hu-HU" sz="2400" dirty="0" smtClean="0"/>
              <a:t>szervesanyag tartalma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9589" y="5619430"/>
            <a:ext cx="130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/>
              <a:t>Forrás</a:t>
            </a:r>
            <a:r>
              <a:rPr lang="hu-HU" sz="1000" dirty="0" smtClean="0"/>
              <a:t>:</a:t>
            </a:r>
          </a:p>
          <a:p>
            <a:r>
              <a:rPr lang="hu-HU" sz="1000" dirty="0" smtClean="0"/>
              <a:t> </a:t>
            </a:r>
            <a:r>
              <a:rPr lang="hu-HU" sz="1000" dirty="0"/>
              <a:t>http://dosoremi.hu/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957" y="607719"/>
            <a:ext cx="10027755" cy="5716269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703" y="4564405"/>
            <a:ext cx="280035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ív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1324</TotalTime>
  <Words>1088</Words>
  <Application>Microsoft Office PowerPoint</Application>
  <PresentationFormat>Szélesvásznú</PresentationFormat>
  <Paragraphs>188</Paragraphs>
  <Slides>40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40</vt:i4>
      </vt:variant>
    </vt:vector>
  </HeadingPairs>
  <TitlesOfParts>
    <vt:vector size="47" baseType="lpstr">
      <vt:lpstr>Arial</vt:lpstr>
      <vt:lpstr>Calibri</vt:lpstr>
      <vt:lpstr>Calibri Light</vt:lpstr>
      <vt:lpstr>Georgia</vt:lpstr>
      <vt:lpstr>Times New Roman</vt:lpstr>
      <vt:lpstr>Wingdings</vt:lpstr>
      <vt:lpstr>Retrospektív</vt:lpstr>
      <vt:lpstr>Pirkó Béla  A talajtulajdonságok hatása a tápanyagok hasznosulására</vt:lpstr>
      <vt:lpstr>PowerPoint bemutató</vt:lpstr>
      <vt:lpstr>PowerPoint bemutató</vt:lpstr>
      <vt:lpstr>PowerPoint bemutató</vt:lpstr>
      <vt:lpstr>Tápanyag források</vt:lpstr>
      <vt:lpstr>A tápanyag visszapótlás módjai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Köszönöm a figyelmüket!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Pirko Bela</dc:creator>
  <cp:lastModifiedBy>Bela</cp:lastModifiedBy>
  <cp:revision>128</cp:revision>
  <dcterms:created xsi:type="dcterms:W3CDTF">2017-03-08T08:23:31Z</dcterms:created>
  <dcterms:modified xsi:type="dcterms:W3CDTF">2019-02-25T23:05:19Z</dcterms:modified>
</cp:coreProperties>
</file>