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385" r:id="rId3"/>
    <p:sldId id="377" r:id="rId4"/>
    <p:sldId id="386" r:id="rId5"/>
    <p:sldId id="387" r:id="rId6"/>
    <p:sldId id="388" r:id="rId7"/>
    <p:sldId id="392" r:id="rId8"/>
    <p:sldId id="393" r:id="rId9"/>
    <p:sldId id="394" r:id="rId10"/>
    <p:sldId id="396" r:id="rId11"/>
    <p:sldId id="395" r:id="rId12"/>
    <p:sldId id="397" r:id="rId13"/>
    <p:sldId id="398" r:id="rId14"/>
    <p:sldId id="361" r:id="rId15"/>
  </p:sldIdLst>
  <p:sldSz cx="9906000" cy="6858000" type="A4"/>
  <p:notesSz cx="6888163" cy="10020300"/>
  <p:defaultTextStyle>
    <a:defPPr>
      <a:defRPr lang="hu-HU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-34925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-73025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-10953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-14763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9730"/>
    <a:srgbClr val="619727"/>
    <a:srgbClr val="FF9900"/>
    <a:srgbClr val="FFD63F"/>
    <a:srgbClr val="FFFFFF"/>
    <a:srgbClr val="5D9733"/>
    <a:srgbClr val="000000"/>
    <a:srgbClr val="FFCC00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868" autoAdjust="0"/>
  </p:normalViewPr>
  <p:slideViewPr>
    <p:cSldViewPr>
      <p:cViewPr varScale="1">
        <p:scale>
          <a:sx n="66" d="100"/>
          <a:sy n="66" d="100"/>
        </p:scale>
        <p:origin x="936" y="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1626" y="90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900935" y="2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EEC21919-C4FA-4E19-A13A-1F145C318598}" type="datetimeFigureOut">
              <a:rPr lang="hu-HU" smtClean="0"/>
              <a:t>2019. 12. 17.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518724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900935" y="9518724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DF13409F-5DDB-4E8C-A028-3818CD42716C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97638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defTabSz="1006643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900935" y="2"/>
            <a:ext cx="2985621" cy="50157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defTabSz="1006643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8FF91-B1C0-4396-BE8F-F9ED6A99F606}" type="datetimeFigureOut">
              <a:rPr lang="hu-HU"/>
              <a:pPr>
                <a:defRPr/>
              </a:pPr>
              <a:t>2019. 12. 17.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750888"/>
            <a:ext cx="54308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hu-HU" noProof="0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496" y="4759363"/>
            <a:ext cx="5511174" cy="4509375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517123"/>
            <a:ext cx="2985621" cy="50157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defTabSz="1006643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900935" y="9517123"/>
            <a:ext cx="2985621" cy="501575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1006312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AB37F46-2E23-420A-9FF3-8C1B73BC10FD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92698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6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8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9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1122" indent="-288893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5573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7802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80031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42261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04490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66719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28948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432144-62F6-4B96-B386-9B54FB43B954}" type="slidenum">
              <a:rPr lang="hu-HU" altLang="hu-HU" smtClean="0"/>
              <a:pPr>
                <a:spcBef>
                  <a:spcPct val="0"/>
                </a:spcBef>
              </a:pPr>
              <a:t>1</a:t>
            </a:fld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419455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1122" indent="-288893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5573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7802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80031" indent="-231115" defTabSz="1006312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42261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04490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66719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28948" indent="-231115" defTabSz="10063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432144-62F6-4B96-B386-9B54FB43B954}" type="slidenum">
              <a:rPr lang="hu-HU" altLang="hu-HU" smtClean="0"/>
              <a:pPr>
                <a:spcBef>
                  <a:spcPct val="0"/>
                </a:spcBef>
              </a:pPr>
              <a:t>14</a:t>
            </a:fld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val="199186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13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488950" y="1268413"/>
            <a:ext cx="8999538" cy="19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9" tIns="41985" rIns="83969" bIns="41985" anchor="ctr"/>
          <a:lstStyle/>
          <a:p>
            <a:pPr algn="ctr" defTabSz="91434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>
            <a:lvl1pPr>
              <a:defRPr sz="32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1412776"/>
            <a:ext cx="89154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9340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764704"/>
            <a:ext cx="8420100" cy="1470025"/>
          </a:xfrm>
        </p:spPr>
        <p:txBody>
          <a:bodyPr/>
          <a:lstStyle>
            <a:lvl1pPr>
              <a:defRPr sz="37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96616" y="3717032"/>
            <a:ext cx="6934200" cy="1752600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6085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2195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4" indent="0">
              <a:buNone/>
              <a:defRPr sz="2000"/>
            </a:lvl5pPr>
            <a:lvl6pPr marL="2285855" indent="0">
              <a:buNone/>
              <a:defRPr sz="2000"/>
            </a:lvl6pPr>
            <a:lvl7pPr marL="2743026" indent="0">
              <a:buNone/>
              <a:defRPr sz="2000"/>
            </a:lvl7pPr>
            <a:lvl8pPr marL="3200198" indent="0">
              <a:buNone/>
              <a:defRPr sz="2000"/>
            </a:lvl8pPr>
            <a:lvl9pPr marL="3657369" indent="0">
              <a:buNone/>
              <a:defRPr sz="2000"/>
            </a:lvl9pPr>
          </a:lstStyle>
          <a:p>
            <a:pPr lvl="0"/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4" indent="0">
              <a:buNone/>
              <a:defRPr sz="900"/>
            </a:lvl5pPr>
            <a:lvl6pPr marL="2285855" indent="0">
              <a:buNone/>
              <a:defRPr sz="900"/>
            </a:lvl6pPr>
            <a:lvl7pPr marL="2743026" indent="0">
              <a:buNone/>
              <a:defRPr sz="900"/>
            </a:lvl7pPr>
            <a:lvl8pPr marL="3200198" indent="0">
              <a:buNone/>
              <a:defRPr sz="900"/>
            </a:lvl8pPr>
            <a:lvl9pPr marL="3657369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73686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870450" y="2286000"/>
            <a:ext cx="47879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870450" y="3886200"/>
            <a:ext cx="470535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6648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églalap 21"/>
          <p:cNvSpPr/>
          <p:nvPr userDrawn="1"/>
        </p:nvSpPr>
        <p:spPr>
          <a:xfrm>
            <a:off x="0" y="5805264"/>
            <a:ext cx="9906000" cy="1052736"/>
          </a:xfrm>
          <a:prstGeom prst="rect">
            <a:avLst/>
          </a:prstGeom>
          <a:solidFill>
            <a:srgbClr val="619727"/>
          </a:solidFill>
          <a:ln w="762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3969" tIns="41985" rIns="83969" bIns="41985" rtlCol="0" anchor="ctr"/>
          <a:lstStyle/>
          <a:p>
            <a:pPr algn="ctr" defTabSz="914342" fontAlgn="auto">
              <a:spcBef>
                <a:spcPts val="0"/>
              </a:spcBef>
              <a:spcAft>
                <a:spcPts val="0"/>
              </a:spcAft>
            </a:pPr>
            <a:endParaRPr lang="hu-HU" sz="1600" dirty="0"/>
          </a:p>
        </p:txBody>
      </p:sp>
      <p:pic>
        <p:nvPicPr>
          <p:cNvPr id="3" name="Kép 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349043" y="5900001"/>
            <a:ext cx="6559865" cy="902286"/>
          </a:xfrm>
          <a:prstGeom prst="rect">
            <a:avLst/>
          </a:prstGeom>
        </p:spPr>
      </p:pic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13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dirty="0"/>
              <a:t>Mintaszöveg szerkesztése</a:t>
            </a:r>
          </a:p>
          <a:p>
            <a:pPr lvl="1"/>
            <a:r>
              <a:rPr lang="hu-HU" altLang="hu-HU" dirty="0"/>
              <a:t>Második szint</a:t>
            </a:r>
          </a:p>
          <a:p>
            <a:pPr lvl="2"/>
            <a:r>
              <a:rPr lang="hu-HU" altLang="hu-HU" dirty="0"/>
              <a:t>Harmadik szint</a:t>
            </a:r>
          </a:p>
          <a:p>
            <a:pPr lvl="3"/>
            <a:r>
              <a:rPr lang="hu-HU" altLang="hu-HU" dirty="0"/>
              <a:t>Negyedik szint</a:t>
            </a:r>
          </a:p>
          <a:p>
            <a:pPr lvl="4"/>
            <a:r>
              <a:rPr lang="hu-HU" alt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 defTabSz="91434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 defTabSz="91434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34" tIns="45718" rIns="91434" bIns="4571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FF499CD-7630-4408-8795-0791F645000F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646" y="5672143"/>
            <a:ext cx="1714882" cy="1236430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 userDrawn="1"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6499"/>
                    </a14:imgEffect>
                    <a14:imgEffect>
                      <a14:saturation sat="1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9" y="5869446"/>
            <a:ext cx="869154" cy="8691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5pPr>
      <a:lvl6pPr marL="419847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839694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259540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679387" algn="ctr" defTabSz="914042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5pPr>
      <a:lvl6pPr marL="2514441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2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3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4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8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9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ctrTitle"/>
          </p:nvPr>
        </p:nvSpPr>
        <p:spPr>
          <a:xfrm>
            <a:off x="1352600" y="1484784"/>
            <a:ext cx="7559582" cy="4032448"/>
          </a:xfrm>
        </p:spPr>
        <p:txBody>
          <a:bodyPr/>
          <a:lstStyle/>
          <a:p>
            <a:pPr algn="r" eaLnBrk="1" hangingPunct="1"/>
            <a:r>
              <a:rPr lang="hu-HU" altLang="hu-HU" sz="3200" dirty="0">
                <a:latin typeface="Calibri Light" panose="020F0302020204030204" pitchFamily="34" charset="0"/>
              </a:rPr>
              <a:t>	Az erdőgazdálkodás helyzete</a:t>
            </a:r>
            <a:r>
              <a:rPr lang="hu-HU" altLang="hu-HU" sz="1800" dirty="0">
                <a:latin typeface="Calibri Light" panose="020F0302020204030204" pitchFamily="34" charset="0"/>
              </a:rPr>
              <a:t/>
            </a:r>
            <a:br>
              <a:rPr lang="hu-HU" altLang="hu-HU" sz="1800" dirty="0">
                <a:latin typeface="Calibri Light" panose="020F0302020204030204" pitchFamily="34" charset="0"/>
              </a:rPr>
            </a:br>
            <a:r>
              <a:rPr lang="hu-HU" altLang="hu-HU" sz="1800" dirty="0">
                <a:latin typeface="Calibri Light" panose="020F0302020204030204" pitchFamily="34" charset="0"/>
              </a:rPr>
              <a:t>NAIK ERTI</a:t>
            </a:r>
            <a:r>
              <a:rPr lang="hu-HU" altLang="hu-HU" sz="3200" dirty="0">
                <a:latin typeface="Calibri Light" panose="020F0302020204030204" pitchFamily="34" charset="0"/>
              </a:rPr>
              <a:t/>
            </a:r>
            <a:br>
              <a:rPr lang="hu-HU" altLang="hu-HU" sz="3200" dirty="0">
                <a:latin typeface="Calibri Light" panose="020F0302020204030204" pitchFamily="34" charset="0"/>
              </a:rPr>
            </a:br>
            <a:r>
              <a:rPr lang="hu-HU" altLang="hu-HU" sz="3200" dirty="0">
                <a:latin typeface="Calibri Light" panose="020F0302020204030204" pitchFamily="34" charset="0"/>
              </a:rPr>
              <a:t/>
            </a:r>
            <a:br>
              <a:rPr lang="hu-HU" altLang="hu-HU" sz="3200" dirty="0">
                <a:latin typeface="Calibri Light" panose="020F0302020204030204" pitchFamily="34" charset="0"/>
              </a:rPr>
            </a:br>
            <a:r>
              <a:rPr lang="hu-HU" altLang="hu-HU" sz="3200" dirty="0">
                <a:latin typeface="Calibri Light" panose="020F0302020204030204" pitchFamily="34" charset="0"/>
              </a:rPr>
              <a:t/>
            </a:r>
            <a:br>
              <a:rPr lang="hu-HU" altLang="hu-HU" sz="3200" dirty="0">
                <a:latin typeface="Calibri Light" panose="020F0302020204030204" pitchFamily="34" charset="0"/>
              </a:rPr>
            </a:br>
            <a:endParaRPr lang="en-GB" altLang="hu-HU" sz="20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Foglalkoztatás és munkavédelem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12776"/>
            <a:ext cx="3312368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Hagyományosan a mezőgazdaság mellett kiegészítő foglalkoztatási lehetőség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Gépesítés </a:t>
            </a:r>
            <a:r>
              <a:rPr lang="hu-HU" b="1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vs</a:t>
            </a: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kézimunka jelenleg a gépesítés irányába billen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Munkavédelem terén hiányoságok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áblázat 3">
            <a:extLst>
              <a:ext uri="{FF2B5EF4-FFF2-40B4-BE49-F238E27FC236}">
                <a16:creationId xmlns:a16="http://schemas.microsoft.com/office/drawing/2014/main" xmlns="" id="{E3B5B846-8F4B-4A3D-A60E-88A65BF5A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545069"/>
              </p:ext>
            </p:extLst>
          </p:nvPr>
        </p:nvGraphicFramePr>
        <p:xfrm>
          <a:off x="4091950" y="3360129"/>
          <a:ext cx="5450847" cy="213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277">
                  <a:extLst>
                    <a:ext uri="{9D8B030D-6E8A-4147-A177-3AD203B41FA5}">
                      <a16:colId xmlns:a16="http://schemas.microsoft.com/office/drawing/2014/main" xmlns="" val="1993480528"/>
                    </a:ext>
                  </a:extLst>
                </a:gridCol>
                <a:gridCol w="641816">
                  <a:extLst>
                    <a:ext uri="{9D8B030D-6E8A-4147-A177-3AD203B41FA5}">
                      <a16:colId xmlns:a16="http://schemas.microsoft.com/office/drawing/2014/main" xmlns="" val="3053910818"/>
                    </a:ext>
                  </a:extLst>
                </a:gridCol>
                <a:gridCol w="575237">
                  <a:extLst>
                    <a:ext uri="{9D8B030D-6E8A-4147-A177-3AD203B41FA5}">
                      <a16:colId xmlns:a16="http://schemas.microsoft.com/office/drawing/2014/main" xmlns="" val="3605142807"/>
                    </a:ext>
                  </a:extLst>
                </a:gridCol>
                <a:gridCol w="577634">
                  <a:extLst>
                    <a:ext uri="{9D8B030D-6E8A-4147-A177-3AD203B41FA5}">
                      <a16:colId xmlns:a16="http://schemas.microsoft.com/office/drawing/2014/main" xmlns="" val="2850816544"/>
                    </a:ext>
                  </a:extLst>
                </a:gridCol>
                <a:gridCol w="577634">
                  <a:extLst>
                    <a:ext uri="{9D8B030D-6E8A-4147-A177-3AD203B41FA5}">
                      <a16:colId xmlns:a16="http://schemas.microsoft.com/office/drawing/2014/main" xmlns="" val="1796204788"/>
                    </a:ext>
                  </a:extLst>
                </a:gridCol>
                <a:gridCol w="575237">
                  <a:extLst>
                    <a:ext uri="{9D8B030D-6E8A-4147-A177-3AD203B41FA5}">
                      <a16:colId xmlns:a16="http://schemas.microsoft.com/office/drawing/2014/main" xmlns="" val="2208289556"/>
                    </a:ext>
                  </a:extLst>
                </a:gridCol>
                <a:gridCol w="552625">
                  <a:extLst>
                    <a:ext uri="{9D8B030D-6E8A-4147-A177-3AD203B41FA5}">
                      <a16:colId xmlns:a16="http://schemas.microsoft.com/office/drawing/2014/main" xmlns="" val="3286545898"/>
                    </a:ext>
                  </a:extLst>
                </a:gridCol>
                <a:gridCol w="723387">
                  <a:extLst>
                    <a:ext uri="{9D8B030D-6E8A-4147-A177-3AD203B41FA5}">
                      <a16:colId xmlns:a16="http://schemas.microsoft.com/office/drawing/2014/main" xmlns="" val="409852317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2013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2014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2015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2016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2017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/>
                        <a:t>17/13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xmlns="" val="364707627"/>
                  </a:ext>
                </a:extLst>
              </a:tr>
              <a:tr h="201920">
                <a:tc rowSpan="2">
                  <a:txBody>
                    <a:bodyPr/>
                    <a:lstStyle/>
                    <a:p>
                      <a:r>
                        <a:rPr lang="hu-HU" sz="1400" dirty="0"/>
                        <a:t>Magyarország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/>
                        <a:t> ezer fő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3893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4101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4211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4352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4421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+13%</a:t>
                      </a:r>
                    </a:p>
                  </a:txBody>
                  <a:tcPr marL="36000" marR="0" marT="36000" marB="36000"/>
                </a:tc>
                <a:extLst>
                  <a:ext uri="{0D108BD9-81ED-4DB2-BD59-A6C34878D82A}">
                    <a16:rowId xmlns:a16="http://schemas.microsoft.com/office/drawing/2014/main" xmlns="" val="5232386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/>
                        <a:t>br</a:t>
                      </a:r>
                      <a:r>
                        <a:rPr lang="hu-HU" sz="1200" dirty="0"/>
                        <a:t> bér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230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238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248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263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297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+29%</a:t>
                      </a:r>
                    </a:p>
                  </a:txBody>
                  <a:tcPr marL="36000" marR="0" marT="36000" marB="36000"/>
                </a:tc>
                <a:extLst>
                  <a:ext uri="{0D108BD9-81ED-4DB2-BD59-A6C34878D82A}">
                    <a16:rowId xmlns:a16="http://schemas.microsoft.com/office/drawing/2014/main" xmlns="" val="244946929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hu-HU" sz="1400" dirty="0" err="1"/>
                        <a:t>Erdőgazdál-kodás</a:t>
                      </a:r>
                      <a:endParaRPr lang="hu-HU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/>
                        <a:t> ezer fő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21,9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23,4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24,6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23,6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23,2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+6%</a:t>
                      </a:r>
                    </a:p>
                  </a:txBody>
                  <a:tcPr marL="36000" marR="0" marT="36000" marB="36000"/>
                </a:tc>
                <a:extLst>
                  <a:ext uri="{0D108BD9-81ED-4DB2-BD59-A6C34878D82A}">
                    <a16:rowId xmlns:a16="http://schemas.microsoft.com/office/drawing/2014/main" xmlns="" val="36342743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/>
                        <a:t>br</a:t>
                      </a:r>
                      <a:r>
                        <a:rPr lang="hu-HU" sz="1200" dirty="0"/>
                        <a:t> bér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148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146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152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169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202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400" dirty="0"/>
                        <a:t>(+14%)</a:t>
                      </a:r>
                    </a:p>
                  </a:txBody>
                  <a:tcPr marL="36000" marR="0" marT="36000" marB="36000"/>
                </a:tc>
                <a:extLst>
                  <a:ext uri="{0D108BD9-81ED-4DB2-BD59-A6C34878D82A}">
                    <a16:rowId xmlns:a16="http://schemas.microsoft.com/office/drawing/2014/main" xmlns="" val="2542582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1400" dirty="0"/>
                        <a:t>Súlyos/Baleset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/>
                        <a:t>fő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7/215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5/198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7/197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6/186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10/128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200" dirty="0"/>
                        <a:t>-40%</a:t>
                      </a:r>
                    </a:p>
                  </a:txBody>
                  <a:tcPr marL="36000" marR="0" marT="36000" marB="36000"/>
                </a:tc>
                <a:extLst>
                  <a:ext uri="{0D108BD9-81ED-4DB2-BD59-A6C34878D82A}">
                    <a16:rowId xmlns:a16="http://schemas.microsoft.com/office/drawing/2014/main" xmlns="" val="544981210"/>
                  </a:ext>
                </a:extLst>
              </a:tr>
            </a:tbl>
          </a:graphicData>
        </a:graphic>
      </p:graphicFrame>
      <p:pic>
        <p:nvPicPr>
          <p:cNvPr id="5" name="Kép 4">
            <a:extLst>
              <a:ext uri="{FF2B5EF4-FFF2-40B4-BE49-F238E27FC236}">
                <a16:creationId xmlns:a16="http://schemas.microsoft.com/office/drawing/2014/main" xmlns="" id="{2AA4F8E7-381C-4A06-BE26-62218A6BF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58" t="33717" r="24558" b="40551"/>
          <a:stretch/>
        </p:blipFill>
        <p:spPr>
          <a:xfrm>
            <a:off x="4520952" y="1481852"/>
            <a:ext cx="5040560" cy="1593177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xmlns="" id="{BA05776D-9FB8-468C-BA8E-D562E28621B9}"/>
              </a:ext>
            </a:extLst>
          </p:cNvPr>
          <p:cNvSpPr/>
          <p:nvPr/>
        </p:nvSpPr>
        <p:spPr>
          <a:xfrm>
            <a:off x="7949585" y="3036297"/>
            <a:ext cx="1616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FAO, 2018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xmlns="" id="{BE428FE6-FAA0-48BC-B3C6-7B9303BDB8DE}"/>
              </a:ext>
            </a:extLst>
          </p:cNvPr>
          <p:cNvSpPr/>
          <p:nvPr/>
        </p:nvSpPr>
        <p:spPr>
          <a:xfrm>
            <a:off x="7966719" y="5499689"/>
            <a:ext cx="1616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KSH, OMMF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06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Társadalmi kapcsolatok és rekreáció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340768"/>
            <a:ext cx="547260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közvélekedés potenciálisan befolyásolhatja az ágazat működését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városi lakosság (is) jelentős érdeklődést mutat az erdőkkel kapcsolatban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Erdőgazdálkodás hitelességi hátrányban van a természetvédelmi szervezetekkel szemben (erdőtanúsítások szerepe </a:t>
            </a:r>
            <a:r>
              <a:rPr lang="hu-HU" b="1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felértékelődik</a:t>
            </a: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Közérdekű korlátozások terheinek viselése nem jár népszerűségnövekedéssel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Környezeti kérdések közéleti témák között maradnak </a:t>
            </a:r>
          </a:p>
        </p:txBody>
      </p:sp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xmlns="" id="{9EE77D8A-EC2D-45B0-86A6-CA73F25921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148995"/>
              </p:ext>
            </p:extLst>
          </p:nvPr>
        </p:nvGraphicFramePr>
        <p:xfrm>
          <a:off x="6249144" y="1340768"/>
          <a:ext cx="3411488" cy="2665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7798">
                  <a:extLst>
                    <a:ext uri="{9D8B030D-6E8A-4147-A177-3AD203B41FA5}">
                      <a16:colId xmlns:a16="http://schemas.microsoft.com/office/drawing/2014/main" xmlns="" val="2220420362"/>
                    </a:ext>
                  </a:extLst>
                </a:gridCol>
                <a:gridCol w="1193690">
                  <a:extLst>
                    <a:ext uri="{9D8B030D-6E8A-4147-A177-3AD203B41FA5}">
                      <a16:colId xmlns:a16="http://schemas.microsoft.com/office/drawing/2014/main" xmlns="" val="232805180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Erdészeti társaságok </a:t>
                      </a:r>
                      <a:b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közjóléti objektumai</a:t>
                      </a:r>
                      <a:endParaRPr lang="hu-H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Látogatók 2018</a:t>
                      </a:r>
                      <a:endParaRPr lang="hu-H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834669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Kisvasút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910 214</a:t>
                      </a:r>
                      <a:endParaRPr lang="hu-HU" sz="1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74274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Erdei iskola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100 066</a:t>
                      </a:r>
                      <a:endParaRPr lang="hu-HU" sz="1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425160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Múzeum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100 267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130690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Kiállítás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324 843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04112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Látogató központ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279 599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065543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Vándortábor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2 413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214780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Kilátó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200 469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35163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Egyéb egyedi objektum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2 949 454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82573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Minden egyéb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4 867 325</a:t>
                      </a:r>
                      <a:endParaRPr lang="hu-HU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459210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Összes becsült</a:t>
                      </a:r>
                      <a:endParaRPr lang="hu-H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34 430 197</a:t>
                      </a:r>
                      <a:endParaRPr lang="hu-H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55527564"/>
                  </a:ext>
                </a:extLst>
              </a:tr>
            </a:tbl>
          </a:graphicData>
        </a:graphic>
      </p:graphicFrame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xmlns="" id="{A9AB20D5-B0AC-4C64-A3E9-9D47A6D57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982201"/>
              </p:ext>
            </p:extLst>
          </p:nvPr>
        </p:nvGraphicFramePr>
        <p:xfrm>
          <a:off x="6897216" y="4077917"/>
          <a:ext cx="2331368" cy="1510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1025">
                  <a:extLst>
                    <a:ext uri="{9D8B030D-6E8A-4147-A177-3AD203B41FA5}">
                      <a16:colId xmlns:a16="http://schemas.microsoft.com/office/drawing/2014/main" xmlns="" val="250630404"/>
                    </a:ext>
                  </a:extLst>
                </a:gridCol>
                <a:gridCol w="1150343">
                  <a:extLst>
                    <a:ext uri="{9D8B030D-6E8A-4147-A177-3AD203B41FA5}">
                      <a16:colId xmlns:a16="http://schemas.microsoft.com/office/drawing/2014/main" xmlns="" val="1926825374"/>
                    </a:ext>
                  </a:extLst>
                </a:gridCol>
              </a:tblGrid>
              <a:tr h="262508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Év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Beruházás (milliárd Ft)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758650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4,049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091208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2,298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3924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2,154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45614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2,357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94600544"/>
                  </a:ext>
                </a:extLst>
              </a:tr>
            </a:tbl>
          </a:graphicData>
        </a:graphic>
      </p:graphicFrame>
      <p:sp>
        <p:nvSpPr>
          <p:cNvPr id="6" name="Téglalap 5">
            <a:extLst>
              <a:ext uri="{FF2B5EF4-FFF2-40B4-BE49-F238E27FC236}">
                <a16:creationId xmlns:a16="http://schemas.microsoft.com/office/drawing/2014/main" xmlns="" id="{95CC260F-7938-489A-AC00-5AFA1078D088}"/>
              </a:ext>
            </a:extLst>
          </p:cNvPr>
          <p:cNvSpPr/>
          <p:nvPr/>
        </p:nvSpPr>
        <p:spPr>
          <a:xfrm>
            <a:off x="7905328" y="5588582"/>
            <a:ext cx="2000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Agrárminisztérium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370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Kutatás és innováció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12776"/>
            <a:ext cx="4752528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Az erdőgazdálkodási ismereteink jelentős mértékben a 60-as 70-es évek kutatásain </a:t>
            </a:r>
            <a:r>
              <a:rPr lang="hu-HU" sz="2000" b="1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nyugszanak</a:t>
            </a:r>
            <a:endParaRPr lang="hu-HU" sz="20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Hosszútávú tartamkísérletek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Új technológiák jelennek meg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Térinformatika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Lézerszkennelés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Klímaállomások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Ökoszisztéma szolgáltatások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Utánpótlási nehézségek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Kép 4" descr="A képen képernyőkép látható&#10;&#10;Automatikusan generált leírás">
            <a:extLst>
              <a:ext uri="{FF2B5EF4-FFF2-40B4-BE49-F238E27FC236}">
                <a16:creationId xmlns:a16="http://schemas.microsoft.com/office/drawing/2014/main" xmlns="" id="{77F34D16-0BD9-4058-8873-A79136C37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606" y="3548388"/>
            <a:ext cx="4622370" cy="2013417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xmlns="" id="{E9064E34-620D-43E4-A8C3-2D182D34E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830" y="1340768"/>
            <a:ext cx="3304659" cy="2065412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xmlns="" id="{DAD7FC06-1031-4E0F-A150-5CF50C2DF971}"/>
              </a:ext>
            </a:extLst>
          </p:cNvPr>
          <p:cNvSpPr/>
          <p:nvPr/>
        </p:nvSpPr>
        <p:spPr>
          <a:xfrm>
            <a:off x="8121352" y="5561805"/>
            <a:ext cx="1616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Borovics Attila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xmlns="" id="{13CE4E54-9138-4A45-AD17-0981DD6FA893}"/>
              </a:ext>
            </a:extLst>
          </p:cNvPr>
          <p:cNvSpPr/>
          <p:nvPr/>
        </p:nvSpPr>
        <p:spPr>
          <a:xfrm>
            <a:off x="7996931" y="3338785"/>
            <a:ext cx="1616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Illés Gábor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533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Erdőtelepítés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1" y="1412776"/>
            <a:ext cx="5433571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Ágazaton belül és kívül is kiemelt kérdés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NES megfogalmazása szerint felülvizsgálandó a távlati erdőtelepítési cél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Támogatási rendszer működési hibái aláássák a megvalósítást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xmlns="" id="{13CE4E54-9138-4A45-AD17-0981DD6FA893}"/>
              </a:ext>
            </a:extLst>
          </p:cNvPr>
          <p:cNvSpPr/>
          <p:nvPr/>
        </p:nvSpPr>
        <p:spPr>
          <a:xfrm>
            <a:off x="6149636" y="5600273"/>
            <a:ext cx="1616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Kovács Zoltán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xmlns="" id="{11CA3EDB-384C-4B27-B8B0-EBA844689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136" y="1376992"/>
            <a:ext cx="3300458" cy="1980000"/>
          </a:xfrm>
          <a:prstGeom prst="rect">
            <a:avLst/>
          </a:prstGeom>
          <a:noFill/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xmlns="" id="{F1382D08-36F5-4CD3-9515-9501D24AA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077734"/>
              </p:ext>
            </p:extLst>
          </p:nvPr>
        </p:nvGraphicFramePr>
        <p:xfrm>
          <a:off x="344488" y="3501008"/>
          <a:ext cx="5649595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4985">
                  <a:extLst>
                    <a:ext uri="{9D8B030D-6E8A-4147-A177-3AD203B41FA5}">
                      <a16:colId xmlns:a16="http://schemas.microsoft.com/office/drawing/2014/main" xmlns="" val="3762288931"/>
                    </a:ext>
                  </a:extLst>
                </a:gridCol>
                <a:gridCol w="1452245">
                  <a:extLst>
                    <a:ext uri="{9D8B030D-6E8A-4147-A177-3AD203B41FA5}">
                      <a16:colId xmlns:a16="http://schemas.microsoft.com/office/drawing/2014/main" xmlns="" val="266223750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xmlns="" val="1009542201"/>
                    </a:ext>
                  </a:extLst>
                </a:gridCol>
                <a:gridCol w="1151890">
                  <a:extLst>
                    <a:ext uri="{9D8B030D-6E8A-4147-A177-3AD203B41FA5}">
                      <a16:colId xmlns:a16="http://schemas.microsoft.com/office/drawing/2014/main" xmlns="" val="3058963886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Mezőgazdasági termelési alkalmasság 1-2 kategóriáiban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1991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Adatok ha-ban</a:t>
                      </a:r>
                      <a:endParaRPr lang="hu-HU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Erdőtelepítő megyék*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Egyéb megyék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Összesen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90771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Jó erdők (I-IV. FTO)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10 485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28 908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39 393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1345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Gyenge erdők (V-VI. FTO)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15 453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113 841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129 294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914833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Erdőtelepítésre nem javasolt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4 077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43 749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47 826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6416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Összesen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30 015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186 498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216 513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42519924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Mezőgazdasági termelési alkalmasság 3-4 kategóriáiban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7351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Adatok ha-ban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Erdőtelepítő megyék*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Egyéb megyék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Összesen</a:t>
                      </a:r>
                      <a:endParaRPr lang="hu-HU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70183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Jó erdők (I-IV. FTO)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102 798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134 163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236 961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1508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Gyenge erdők (V-VI. FTO)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83 736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214 281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298 017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78625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Erdőtelepítésre nem javasolt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10 962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36 297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47 259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5063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Összesen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197 496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384 741</a:t>
                      </a:r>
                      <a:endParaRPr lang="hu-H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582 237</a:t>
                      </a:r>
                      <a:endParaRPr lang="hu-H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0520555"/>
                  </a:ext>
                </a:extLst>
              </a:tr>
            </a:tbl>
          </a:graphicData>
        </a:graphic>
      </p:graphicFrame>
      <p:sp>
        <p:nvSpPr>
          <p:cNvPr id="13" name="Téglalap 12">
            <a:extLst>
              <a:ext uri="{FF2B5EF4-FFF2-40B4-BE49-F238E27FC236}">
                <a16:creationId xmlns:a16="http://schemas.microsoft.com/office/drawing/2014/main" xmlns="" id="{9397FCCF-AFE2-4ABC-9A92-FDCA8B50C0DF}"/>
              </a:ext>
            </a:extLst>
          </p:cNvPr>
          <p:cNvSpPr/>
          <p:nvPr/>
        </p:nvSpPr>
        <p:spPr>
          <a:xfrm>
            <a:off x="2053161" y="5634608"/>
            <a:ext cx="223224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700" dirty="0">
                <a:solidFill>
                  <a:schemeClr val="bg1"/>
                </a:solidFill>
              </a:rPr>
              <a:t>*Szabolcs-Szatmár-Bereg, Bács-Kiskun, Somogy</a:t>
            </a:r>
            <a:endParaRPr lang="hu-HU" sz="7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A6EB1E5D-8DE9-4255-AEE4-F1C85558F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53" y="3513780"/>
            <a:ext cx="3285821" cy="210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350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ctrTitle"/>
          </p:nvPr>
        </p:nvSpPr>
        <p:spPr>
          <a:xfrm>
            <a:off x="1208584" y="3068960"/>
            <a:ext cx="7342299" cy="2016224"/>
          </a:xfrm>
        </p:spPr>
        <p:txBody>
          <a:bodyPr/>
          <a:lstStyle/>
          <a:p>
            <a:pPr algn="r" eaLnBrk="1" hangingPunct="1"/>
            <a:r>
              <a:rPr lang="hu-HU" altLang="hu-HU" sz="3200" dirty="0">
                <a:latin typeface="Calibri Light" panose="020F0302020204030204" pitchFamily="34" charset="0"/>
              </a:rPr>
              <a:t>Köszönöm </a:t>
            </a:r>
            <a:br>
              <a:rPr lang="hu-HU" altLang="hu-HU" sz="3200" dirty="0">
                <a:latin typeface="Calibri Light" panose="020F0302020204030204" pitchFamily="34" charset="0"/>
              </a:rPr>
            </a:br>
            <a:r>
              <a:rPr lang="hu-HU" altLang="hu-HU" sz="3200" dirty="0">
                <a:latin typeface="Calibri Light" panose="020F0302020204030204" pitchFamily="34" charset="0"/>
              </a:rPr>
              <a:t>a figyelmet! </a:t>
            </a:r>
            <a:endParaRPr lang="en-GB" altLang="hu-HU" sz="2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91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Témakörök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35577" y="1412776"/>
            <a:ext cx="9097943" cy="439200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Környezeti feltételek változása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Klímaváltozás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Vízgazdálkodás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Szénforgalom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Gazdálkodási kihívások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Szaporítóanyag termelés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Erdőművelés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Erdők egészségi állapota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Vadkár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Tulajdonszerkezet és szervezőerő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Társadalmi kapcsolatok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Foglalkoztatás és munkavédelem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Közönségkapcsolatok és rekreáció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Kutatás és innováció</a:t>
            </a:r>
          </a:p>
          <a:p>
            <a:pPr lvl="0" algn="just" defTabSz="442913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Erdőtelepítés</a:t>
            </a:r>
          </a:p>
        </p:txBody>
      </p:sp>
    </p:spTree>
    <p:extLst>
      <p:ext uri="{BB962C8B-B14F-4D97-AF65-F5344CB8AC3E}">
        <p14:creationId xmlns:p14="http://schemas.microsoft.com/office/powerpoint/2010/main" val="1921622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2">
            <a:extLst>
              <a:ext uri="{FF2B5EF4-FFF2-40B4-BE49-F238E27FC236}">
                <a16:creationId xmlns:a16="http://schemas.microsoft.com/office/drawing/2014/main" xmlns="" id="{F98ED984-1559-47B2-8585-30B9C3ED2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851" y="3993771"/>
            <a:ext cx="2695662" cy="175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Klímaváltozás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416496" y="1412776"/>
            <a:ext cx="608200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klimatikus viszonyok változnak: emelkedő hőmérséklet, változó csapadék viszonyok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FAI előrevetített változása nem egyenletesen érinti az országot, többnyire romló feltételek, de egyes területeken kedvezőbb a csapadékellátás miatt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Globális jelenség, nemzeti szinten elsősorban az alkalmazkodási lehetőségekre lehet érdemi ráhatásunk 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Kép 5" descr="A képen virág látható&#10;&#10;Automatikusan generált leírás">
            <a:extLst>
              <a:ext uri="{FF2B5EF4-FFF2-40B4-BE49-F238E27FC236}">
                <a16:creationId xmlns:a16="http://schemas.microsoft.com/office/drawing/2014/main" xmlns="" id="{B61010AA-5750-4AA0-81F6-88E69C435F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9"/>
          <a:stretch/>
        </p:blipFill>
        <p:spPr>
          <a:xfrm>
            <a:off x="3241248" y="3710236"/>
            <a:ext cx="3488716" cy="2023427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E768A9B5-6C8D-4C99-9786-FC06FB9480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7" b="19959"/>
          <a:stretch/>
        </p:blipFill>
        <p:spPr bwMode="auto">
          <a:xfrm>
            <a:off x="6865850" y="2084301"/>
            <a:ext cx="268155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xmlns="" id="{51BA0146-6FD0-4119-8DB2-7127EA377B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27" b="19959"/>
          <a:stretch/>
        </p:blipFill>
        <p:spPr bwMode="auto">
          <a:xfrm>
            <a:off x="6865850" y="209789"/>
            <a:ext cx="268155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xmlns="" id="{3A22779C-BBA2-486D-8DB9-2FF093CCD7A1}"/>
              </a:ext>
            </a:extLst>
          </p:cNvPr>
          <p:cNvSpPr/>
          <p:nvPr/>
        </p:nvSpPr>
        <p:spPr>
          <a:xfrm>
            <a:off x="5137658" y="5471212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Borovics Attila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xmlns="" id="{8C395058-34F0-4625-99B3-AB65C3ACEE35}"/>
              </a:ext>
            </a:extLst>
          </p:cNvPr>
          <p:cNvSpPr/>
          <p:nvPr/>
        </p:nvSpPr>
        <p:spPr>
          <a:xfrm>
            <a:off x="8186564" y="5456664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Führer Ernő</a:t>
            </a:r>
            <a:endParaRPr lang="hu-HU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xmlns="" id="{9536C1CC-47BA-497C-B22B-9116EC40F2FE}"/>
              </a:ext>
            </a:extLst>
          </p:cNvPr>
          <p:cNvSpPr/>
          <p:nvPr/>
        </p:nvSpPr>
        <p:spPr>
          <a:xfrm>
            <a:off x="8149317" y="3607302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Führer Ernő</a:t>
            </a:r>
            <a:endParaRPr lang="hu-HU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xmlns="" id="{13B86065-8D3E-43A7-BBAC-D144B2328C26}"/>
              </a:ext>
            </a:extLst>
          </p:cNvPr>
          <p:cNvSpPr/>
          <p:nvPr/>
        </p:nvSpPr>
        <p:spPr>
          <a:xfrm>
            <a:off x="8186564" y="1765619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Führer Ernő</a:t>
            </a:r>
            <a:endParaRPr lang="hu-HU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250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Vízgazdálkodás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920552" y="1412776"/>
            <a:ext cx="468052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Klímaváltozáshoz hasonló jelentőség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Ágazatokon átnyúló hatókör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Síkvidékeken talajvíz süllyedése 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Sikeres vízvisszatartási kísérleti projektek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Picture 8" descr="TalajvizkutKecskemet">
            <a:extLst>
              <a:ext uri="{FF2B5EF4-FFF2-40B4-BE49-F238E27FC236}">
                <a16:creationId xmlns:a16="http://schemas.microsoft.com/office/drawing/2014/main" xmlns="" id="{187DA9C7-A90A-484F-89F7-A0DE505C9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03"/>
          <a:stretch>
            <a:fillRect/>
          </a:stretch>
        </p:blipFill>
        <p:spPr bwMode="auto">
          <a:xfrm>
            <a:off x="3872880" y="3933056"/>
            <a:ext cx="58483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>
            <a:extLst>
              <a:ext uri="{FF2B5EF4-FFF2-40B4-BE49-F238E27FC236}">
                <a16:creationId xmlns:a16="http://schemas.microsoft.com/office/drawing/2014/main" xmlns="" id="{0959ED70-8C3E-4781-B4B2-A6F8E74F6311}"/>
              </a:ext>
            </a:extLst>
          </p:cNvPr>
          <p:cNvSpPr/>
          <p:nvPr/>
        </p:nvSpPr>
        <p:spPr>
          <a:xfrm>
            <a:off x="7977336" y="5468982"/>
            <a:ext cx="2643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</a:t>
            </a:r>
            <a:r>
              <a:rPr lang="hu-HU" sz="12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Gribovszki</a:t>
            </a:r>
            <a:r>
              <a:rPr lang="hu-HU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Zoltán</a:t>
            </a:r>
            <a:endParaRPr lang="hu-HU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Picture 15" descr="Erdőtalajvíz">
            <a:extLst>
              <a:ext uri="{FF2B5EF4-FFF2-40B4-BE49-F238E27FC236}">
                <a16:creationId xmlns:a16="http://schemas.microsoft.com/office/drawing/2014/main" xmlns="" id="{E1718E82-EBC6-4069-BEA2-AAB0305F1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155" y="1418851"/>
            <a:ext cx="428307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8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Szénforgalom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495300" y="1412776"/>
            <a:ext cx="553782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Összetett jelentősége 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Közvetlen hatás a CO2 kvóta kereskedelem helyzetére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Szénforgalom hatékonysága egybeesik az erdei erőforrások hatékony használatával (indikátora)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Erdőtelepítések és kitermelés/növedék kedvező aránya biztosították a folyamatos többlet megkötést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Nemzetközi kötelezettségek teljesítése és más politikai döntések hatást gyakorolhatnak a haszonvételi lehetőségekre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5C19140-DFAE-459A-ADAB-30A03BB522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75" y="1412776"/>
            <a:ext cx="264412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>
            <a:extLst>
              <a:ext uri="{FF2B5EF4-FFF2-40B4-BE49-F238E27FC236}">
                <a16:creationId xmlns:a16="http://schemas.microsoft.com/office/drawing/2014/main" xmlns="" id="{1CF70845-5F77-44C1-9C16-7008D8052553}"/>
              </a:ext>
            </a:extLst>
          </p:cNvPr>
          <p:cNvSpPr/>
          <p:nvPr/>
        </p:nvSpPr>
        <p:spPr>
          <a:xfrm>
            <a:off x="6767268" y="3392776"/>
            <a:ext cx="2643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Somogyi Zoltán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377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Erdőművelés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51535"/>
            <a:ext cx="626469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Szaporítóanyag termelő ágazat nyeresége alacsony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Technológiai fejlesztésekkel: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Termelésbiztonsághoz öntözés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Szezonalitás mérsékléséhez burkoltgyökerű szaporítóanyag és tárolástechnológia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Erdőművelési kérdések előtérbe kerülése (vágáskorok, tarvágások, vegyszerhasználat, elegyesség, idegenhonos fajok, holtfa, erdőszegélyek kímélete, ritka elegyfajok stb.)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Szabályozás még mindig jelentős adminisztrációt igényel, elsősorban folyamat-orientált</a:t>
            </a:r>
          </a:p>
        </p:txBody>
      </p:sp>
    </p:spTree>
    <p:extLst>
      <p:ext uri="{BB962C8B-B14F-4D97-AF65-F5344CB8AC3E}">
        <p14:creationId xmlns:p14="http://schemas.microsoft.com/office/powerpoint/2010/main" val="517429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Erdők egészségi állapota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12776"/>
            <a:ext cx="5256584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Erdőkárok kiterjedése növekvő trendet mutat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Szélsőséges időjárási jelenségek 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Környezeti feltételek változásai csökkentik az ellenállóképességet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Szélsőséges, az erdővagyon-vesztést okozó káresemények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Időjárási jelenségek</a:t>
            </a:r>
          </a:p>
          <a:p>
            <a:pPr marL="741363" lvl="1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Inváziós állat(és növényfajok) károkozása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9F996B49-E59C-4390-A449-F7534F347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1"/>
          <a:stretch/>
        </p:blipFill>
        <p:spPr bwMode="auto">
          <a:xfrm>
            <a:off x="6566057" y="3568085"/>
            <a:ext cx="2844643" cy="194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xmlns="" id="{A249C13E-BAFB-4749-BDD3-4D635E35C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63876" y="1376892"/>
            <a:ext cx="2846824" cy="212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xmlns="" id="{9857E2EB-0A3D-4FB9-98E4-6827C11B58E9}"/>
              </a:ext>
            </a:extLst>
          </p:cNvPr>
          <p:cNvSpPr/>
          <p:nvPr/>
        </p:nvSpPr>
        <p:spPr>
          <a:xfrm>
            <a:off x="6493840" y="5535436"/>
            <a:ext cx="273630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Csóka György 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EF1E1647-5338-4F8C-B0BD-75B1E991E1D5}"/>
              </a:ext>
            </a:extLst>
          </p:cNvPr>
          <p:cNvSpPr/>
          <p:nvPr/>
        </p:nvSpPr>
        <p:spPr>
          <a:xfrm>
            <a:off x="6825208" y="1700808"/>
            <a:ext cx="1152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ABIOTIKUS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xmlns="" id="{274C3D8F-E42A-46A9-83D6-993B258F58CC}"/>
              </a:ext>
            </a:extLst>
          </p:cNvPr>
          <p:cNvSpPr/>
          <p:nvPr/>
        </p:nvSpPr>
        <p:spPr>
          <a:xfrm>
            <a:off x="6818566" y="3805275"/>
            <a:ext cx="1152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BIOTIKUS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38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Vadkár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12776"/>
            <a:ext cx="5315877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Bizonytalan statisztikai háttér, megfelelő kár és vadlétszám monitoring hiánya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Vadkár mértéke csökkenő trendet mutat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Vadkárelhárító kerítés hossza növekszik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Jövőbeli mértékét meghatározzák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erdőterület bővülése (síkvidék)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vadlétszám szabályozása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klíma / időjárás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E93B8DD-0E37-4F0B-B8BD-DB9DD627BF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45" t="13162" r="5191" b="14449"/>
          <a:stretch/>
        </p:blipFill>
        <p:spPr>
          <a:xfrm>
            <a:off x="6452454" y="1449000"/>
            <a:ext cx="3036337" cy="1980000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EAFFE31A-4C23-4738-AEF5-C065087C6384}"/>
              </a:ext>
            </a:extLst>
          </p:cNvPr>
          <p:cNvSpPr/>
          <p:nvPr/>
        </p:nvSpPr>
        <p:spPr>
          <a:xfrm>
            <a:off x="6465168" y="5517232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hu-HU" sz="1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Forrás: Nagy Imre</a:t>
            </a: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xmlns="" id="{E04B43EC-32CA-4FDF-B2D7-8B8F7F3B1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453" y="3537232"/>
            <a:ext cx="3037051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32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>
            <a:extLst>
              <a:ext uri="{FF2B5EF4-FFF2-40B4-BE49-F238E27FC236}">
                <a16:creationId xmlns:a16="http://schemas.microsoft.com/office/drawing/2014/main" xmlns="" id="{4E89D521-CF7A-4DE1-A4AC-26721C55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512" y="274638"/>
            <a:ext cx="8850188" cy="922114"/>
          </a:xfrm>
        </p:spPr>
        <p:txBody>
          <a:bodyPr/>
          <a:lstStyle/>
          <a:p>
            <a:pPr algn="l"/>
            <a:r>
              <a:rPr lang="hu-HU" dirty="0"/>
              <a:t>Tulajdonszerkezet és szervezőerő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xmlns="" id="{447A2BC8-8709-443D-96C6-7B1A96AE55B7}"/>
              </a:ext>
            </a:extLst>
          </p:cNvPr>
          <p:cNvSpPr/>
          <p:nvPr/>
        </p:nvSpPr>
        <p:spPr>
          <a:xfrm>
            <a:off x="560512" y="1412776"/>
            <a:ext cx="568863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2016-ban 455 ezer magántulajdonos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Közös tulajdon területi aránya 70%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Egyenlőtlen tulajdoneloszlás (3/4 – 1/10)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Öröklések az átlag alatti tulajdonokat aprózzák (1,7)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Adás-vételek az átlag feletti tulajdonokat növelik (0,6)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Csökkenő tulajdonosi létszám (2000: 465ezer)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tulajdoni szerkezet kedvezőtlenül befolyásolja magánszektor működését</a:t>
            </a:r>
          </a:p>
          <a:p>
            <a:pPr marL="285750" lvl="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hu-HU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tulajdonszerkezetnél nagyobb </a:t>
            </a:r>
            <a:r>
              <a:rPr lang="hu-HU" b="1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hatássa</a:t>
            </a: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van a szervezőerőnek (rendezetlenség, fakitermelés, hátralékos erdőfelújítás)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xmlns="" id="{8E075903-4CCA-4FC1-B445-885F32F3E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591" y="1556912"/>
            <a:ext cx="3074205" cy="2160000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xmlns="" id="{84CB41A6-3415-4FA9-AB91-712B869414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84"/>
          <a:stretch/>
        </p:blipFill>
        <p:spPr>
          <a:xfrm>
            <a:off x="6389591" y="4077072"/>
            <a:ext cx="3082971" cy="155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914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ERTI D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RTI Sé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76200">
          <a:solidFill>
            <a:srgbClr val="FF0000"/>
          </a:solidFill>
        </a:ln>
      </a:spPr>
      <a:bodyPr lIns="83969" tIns="41985" rIns="83969" bIns="41985" rtlCol="0" anchor="ctr"/>
      <a:lstStyle>
        <a:defPPr algn="ctr" defTabSz="914342" fontAlgn="auto">
          <a:spcBef>
            <a:spcPts val="0"/>
          </a:spcBef>
          <a:spcAft>
            <a:spcPts val="0"/>
          </a:spcAft>
          <a:defRPr sz="1600" dirty="0" err="1" smtClean="0"/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261938" indent="-261938">
          <a:lnSpc>
            <a:spcPts val="3000"/>
          </a:lnSpc>
          <a:buSzPct val="130000"/>
          <a:buFont typeface="Arial" pitchFamily="34" charset="0"/>
          <a:buChar char="•"/>
          <a:defRPr sz="2400" dirty="0" smtClean="0">
            <a:solidFill>
              <a:schemeClr val="bg1"/>
            </a:solidFill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8120</TotalTime>
  <Words>696</Words>
  <Application>Microsoft Office PowerPoint</Application>
  <PresentationFormat>A4 (210x297 mm)</PresentationFormat>
  <Paragraphs>247</Paragraphs>
  <Slides>14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ERTI DIA</vt:lpstr>
      <vt:lpstr> Az erdőgazdálkodás helyzete NAIK ERTI   </vt:lpstr>
      <vt:lpstr>Témakörök</vt:lpstr>
      <vt:lpstr>Klímaváltozás</vt:lpstr>
      <vt:lpstr>Vízgazdálkodás</vt:lpstr>
      <vt:lpstr>Szénforgalom</vt:lpstr>
      <vt:lpstr>Erdőművelés</vt:lpstr>
      <vt:lpstr>Erdők egészségi állapota</vt:lpstr>
      <vt:lpstr>Vadkár</vt:lpstr>
      <vt:lpstr>Tulajdonszerkezet és szervezőerő</vt:lpstr>
      <vt:lpstr>Foglalkoztatás és munkavédelem</vt:lpstr>
      <vt:lpstr>Társadalmi kapcsolatok és rekreáció</vt:lpstr>
      <vt:lpstr>Kutatás és innováció</vt:lpstr>
      <vt:lpstr>Erdőtelepítés</vt:lpstr>
      <vt:lpstr>Köszönöm  a figyelmet! </vt:lpstr>
    </vt:vector>
  </TitlesOfParts>
  <Company>WXPEE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MS-USER</dc:creator>
  <cp:lastModifiedBy>Dósa Ildikó</cp:lastModifiedBy>
  <cp:revision>571</cp:revision>
  <cp:lastPrinted>2019-12-11T21:38:18Z</cp:lastPrinted>
  <dcterms:created xsi:type="dcterms:W3CDTF">2011-06-21T13:38:34Z</dcterms:created>
  <dcterms:modified xsi:type="dcterms:W3CDTF">2019-12-17T13:57:18Z</dcterms:modified>
</cp:coreProperties>
</file>